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72" r:id="rId3"/>
    <p:sldId id="273" r:id="rId4"/>
    <p:sldId id="258" r:id="rId5"/>
    <p:sldId id="322" r:id="rId6"/>
    <p:sldId id="259" r:id="rId7"/>
    <p:sldId id="260" r:id="rId8"/>
    <p:sldId id="319" r:id="rId9"/>
    <p:sldId id="320" r:id="rId10"/>
    <p:sldId id="263" r:id="rId11"/>
    <p:sldId id="274" r:id="rId12"/>
    <p:sldId id="323" r:id="rId13"/>
    <p:sldId id="277" r:id="rId14"/>
    <p:sldId id="278" r:id="rId15"/>
    <p:sldId id="279" r:id="rId16"/>
    <p:sldId id="265" r:id="rId17"/>
    <p:sldId id="266" r:id="rId18"/>
    <p:sldId id="310" r:id="rId19"/>
    <p:sldId id="268" r:id="rId20"/>
    <p:sldId id="281" r:id="rId21"/>
    <p:sldId id="299" r:id="rId22"/>
    <p:sldId id="282" r:id="rId23"/>
    <p:sldId id="293" r:id="rId24"/>
    <p:sldId id="294" r:id="rId25"/>
    <p:sldId id="295" r:id="rId26"/>
    <p:sldId id="300" r:id="rId27"/>
    <p:sldId id="301" r:id="rId28"/>
    <p:sldId id="271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00"/>
    <a:srgbClr val="00FF99"/>
    <a:srgbClr val="800000"/>
    <a:srgbClr val="FF0000"/>
    <a:srgbClr val="FF3300"/>
    <a:srgbClr val="040001"/>
    <a:srgbClr val="FFCC00"/>
    <a:srgbClr val="EEFBA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49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D8C4111-4A34-43AD-BBCE-AA03A13A95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DDDC8-CD52-4F66-BC38-1858EEC3D9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46E9E-CE4D-47B1-9AB9-BD172A2CC7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7829A-250A-48FE-92A8-DF56BCAD36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01C20-FB5C-47DF-9F14-16247230FC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2316C-3E1B-43B8-B45B-D8FF9509B4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05D7-31C5-4CB2-AEFE-ABF0AFB4F6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8C84C-A637-41BB-94BD-670363D6E6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C0C04-F1C5-4C6E-92F1-8619B6B98E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4FD9A-B8B2-4B56-A136-4A6B1AB0EAD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46EAB-1127-40F4-98ED-F842D33FF7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6873D-718C-498F-AA4B-93E7953A75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9429C92-4931-4505-8848-0391C819F94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IMG0012"/>
          <p:cNvPicPr>
            <a:picLocks noChangeAspect="1" noChangeArrowheads="1"/>
          </p:cNvPicPr>
          <p:nvPr/>
        </p:nvPicPr>
        <p:blipFill>
          <a:blip r:embed="rId2">
            <a:lum bright="50000" contrast="-60000"/>
          </a:blip>
          <a:srcRect/>
          <a:stretch>
            <a:fillRect/>
          </a:stretch>
        </p:blipFill>
        <p:spPr bwMode="auto">
          <a:xfrm>
            <a:off x="0" y="0"/>
            <a:ext cx="68405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6834188" y="3113088"/>
            <a:ext cx="1744662" cy="60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诸葛亮</a:t>
            </a:r>
          </a:p>
        </p:txBody>
      </p:sp>
      <p:sp>
        <p:nvSpPr>
          <p:cNvPr id="14339" name="WordArt 5"/>
          <p:cNvSpPr>
            <a:spLocks noChangeArrowheads="1" noChangeShapeType="1" noTextEdit="1"/>
          </p:cNvSpPr>
          <p:nvPr/>
        </p:nvSpPr>
        <p:spPr bwMode="auto">
          <a:xfrm>
            <a:off x="4267200" y="685800"/>
            <a:ext cx="44196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zh-CN" altLang="en-US" sz="4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楷体_GB2312"/>
              </a:rPr>
              <a:t>诫子书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G0012"/>
          <p:cNvPicPr>
            <a:picLocks noChangeAspect="1" noChangeArrowheads="1"/>
          </p:cNvPicPr>
          <p:nvPr/>
        </p:nvPicPr>
        <p:blipFill>
          <a:blip r:embed="rId2">
            <a:lum bright="50000" contrast="-6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514600" y="1143000"/>
            <a:ext cx="434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800000"/>
                </a:solidFill>
                <a:latin typeface="Tahoma" pitchFamily="34" charset="0"/>
              </a:rPr>
              <a:t>           </a:t>
            </a:r>
            <a:r>
              <a:rPr kumimoji="1" lang="zh-CN" altLang="en-US" sz="3600" b="1">
                <a:latin typeface="Tahoma" pitchFamily="34" charset="0"/>
              </a:rPr>
              <a:t>诫子书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1534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宋体" charset="-122"/>
              </a:rPr>
              <a:t>夫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君子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之行</a:t>
            </a:r>
            <a:r>
              <a:rPr kumimoji="1" lang="en-US" altLang="zh-CN" sz="3200" b="1">
                <a:latin typeface="宋体" charset="-122"/>
              </a:rPr>
              <a:t>,</a:t>
            </a:r>
            <a:r>
              <a:rPr kumimoji="1" lang="zh-CN" altLang="en-US" sz="3200" b="1">
                <a:latin typeface="宋体" charset="-122"/>
              </a:rPr>
              <a:t>静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以修身</a:t>
            </a:r>
            <a:r>
              <a:rPr kumimoji="1" lang="en-US" altLang="zh-CN" sz="3200" b="1">
                <a:latin typeface="宋体" charset="-122"/>
              </a:rPr>
              <a:t>,</a:t>
            </a:r>
            <a:r>
              <a:rPr kumimoji="1" lang="zh-CN" altLang="en-US" sz="3200" b="1">
                <a:latin typeface="宋体" charset="-122"/>
              </a:rPr>
              <a:t>俭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以养德</a:t>
            </a:r>
            <a:r>
              <a:rPr kumimoji="1" lang="en-US" altLang="zh-CN" sz="3200" b="1">
                <a:latin typeface="宋体" charset="-122"/>
              </a:rPr>
              <a:t>;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宋体" charset="-122"/>
              </a:rPr>
              <a:t>非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淡泊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无以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明志</a:t>
            </a:r>
            <a:r>
              <a:rPr kumimoji="1" lang="en-US" altLang="zh-CN" sz="3200" b="1">
                <a:latin typeface="宋体" charset="-122"/>
              </a:rPr>
              <a:t>,</a:t>
            </a:r>
            <a:r>
              <a:rPr kumimoji="1" lang="zh-CN" altLang="en-US" sz="3200" b="1">
                <a:latin typeface="宋体" charset="-122"/>
              </a:rPr>
              <a:t>非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宁静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无以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致远。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宋体" charset="-122"/>
              </a:rPr>
              <a:t>夫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学须静也，才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须学也。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宋体" charset="-122"/>
              </a:rPr>
              <a:t>非学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无以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广才，非志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无以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成学。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宋体" charset="-122"/>
              </a:rPr>
              <a:t>淫慢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则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不能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励精，险躁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则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不能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治性。年与时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驰，意与日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去，遂成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枯落，多不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接世，悲守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穷庐，将</a:t>
            </a:r>
            <a:r>
              <a:rPr kumimoji="1" lang="en-US" altLang="zh-CN" sz="3200" b="1">
                <a:latin typeface="宋体" charset="-122"/>
              </a:rPr>
              <a:t>/</a:t>
            </a:r>
            <a:r>
              <a:rPr kumimoji="1" lang="zh-CN" altLang="en-US" sz="3200" b="1">
                <a:latin typeface="宋体" charset="-122"/>
              </a:rPr>
              <a:t>复何及！ </a:t>
            </a:r>
          </a:p>
          <a:p>
            <a:pPr>
              <a:spcBef>
                <a:spcPct val="50000"/>
              </a:spcBef>
            </a:pPr>
            <a:endParaRPr kumimoji="1" lang="en-US" altLang="zh-CN" sz="3200" b="1">
              <a:latin typeface="宋体" charset="-122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1400">
                <a:latin typeface="Times New Roman" pitchFamily="18" charset="0"/>
              </a:rPr>
              <a:t> 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1400">
                <a:latin typeface="Times New Roman" pitchFamily="18" charset="0"/>
              </a:rPr>
              <a:t> 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1400">
                <a:latin typeface="Times New Roman" pitchFamily="18" charset="0"/>
              </a:rPr>
              <a:t> 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838200" y="381000"/>
            <a:ext cx="4119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0000"/>
                </a:solidFill>
                <a:latin typeface="Times New Roman" pitchFamily="18" charset="0"/>
              </a:rPr>
              <a:t>读一读    划分停顿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44525" y="2133600"/>
            <a:ext cx="8042275" cy="144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kumimoji="1"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kumimoji="1" lang="zh-CN" alt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幼圆" pitchFamily="49" charset="-122"/>
              </a:rPr>
              <a:t>读一读，议一议，读懂了什么，哪些词语、句子不理解的？</a:t>
            </a: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609600" y="649288"/>
            <a:ext cx="5562600" cy="1103312"/>
          </a:xfrm>
          <a:prstGeom prst="homePlate">
            <a:avLst>
              <a:gd name="adj" fmla="val 87950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1" lang="zh-CN" altLang="en-US" sz="40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探究</a:t>
            </a:r>
            <a:r>
              <a:rPr kumimoji="1" lang="zh-CN" altLang="en-US" sz="40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学习</a:t>
            </a:r>
            <a:r>
              <a:rPr kumimoji="1"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---</a:t>
            </a:r>
            <a:r>
              <a:rPr kumimoji="1" lang="zh-CN" altLang="en-US" sz="40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组内互动</a:t>
            </a:r>
            <a:endParaRPr kumimoji="1"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Oval 5"/>
          <p:cNvSpPr>
            <a:spLocks noChangeArrowheads="1"/>
          </p:cNvSpPr>
          <p:nvPr/>
        </p:nvSpPr>
        <p:spPr bwMode="auto">
          <a:xfrm>
            <a:off x="685800" y="4419600"/>
            <a:ext cx="3200400" cy="1600200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0" name="WordArt 6"/>
          <p:cNvSpPr>
            <a:spLocks noChangeArrowheads="1" noChangeShapeType="1" noTextEdit="1"/>
          </p:cNvSpPr>
          <p:nvPr/>
        </p:nvSpPr>
        <p:spPr bwMode="auto">
          <a:xfrm>
            <a:off x="1066800" y="4572000"/>
            <a:ext cx="2362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自主翻译</a:t>
            </a:r>
          </a:p>
        </p:txBody>
      </p:sp>
      <p:sp>
        <p:nvSpPr>
          <p:cNvPr id="24581" name="WordArt 7"/>
          <p:cNvSpPr>
            <a:spLocks noChangeArrowheads="1" noChangeShapeType="1" noTextEdit="1"/>
          </p:cNvSpPr>
          <p:nvPr/>
        </p:nvSpPr>
        <p:spPr bwMode="auto">
          <a:xfrm rot="5400000">
            <a:off x="5600700" y="4686300"/>
            <a:ext cx="2362200" cy="914400"/>
          </a:xfrm>
          <a:prstGeom prst="rect">
            <a:avLst/>
          </a:prstGeom>
        </p:spPr>
        <p:txBody>
          <a:bodyPr vert="eaVert"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 fontAlgn="auto"/>
            <a:r>
              <a:rPr lang="zh-CN" altLang="en-US" sz="3600" b="1" i="1" kern="10" normalizeH="1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阅读要求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1"/>
          <p:cNvSpPr>
            <a:spLocks noChangeArrowheads="1"/>
          </p:cNvSpPr>
          <p:nvPr/>
        </p:nvSpPr>
        <p:spPr bwMode="auto">
          <a:xfrm>
            <a:off x="914400" y="838200"/>
            <a:ext cx="7696200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对照文下注释，翻译课文。</a:t>
            </a:r>
          </a:p>
          <a:p>
            <a:pPr>
              <a:spcBef>
                <a:spcPct val="50000"/>
              </a:spcBef>
            </a:pPr>
            <a:r>
              <a:rPr lang="en-US" altLang="zh-CN" sz="2800" b="1"/>
              <a:t>1</a:t>
            </a:r>
            <a:r>
              <a:rPr lang="zh-CN" altLang="en-US" sz="2800" b="1"/>
              <a:t>、自译与质疑想结合。</a:t>
            </a:r>
          </a:p>
          <a:p>
            <a:pPr>
              <a:spcBef>
                <a:spcPct val="50000"/>
              </a:spcBef>
            </a:pPr>
            <a:r>
              <a:rPr lang="en-US" altLang="zh-CN" sz="2800" b="1"/>
              <a:t>2</a:t>
            </a:r>
            <a:r>
              <a:rPr lang="zh-CN" altLang="en-US" sz="2800" b="1"/>
              <a:t>、补充注释：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以</a:t>
            </a:r>
            <a:r>
              <a:rPr lang="zh-CN" altLang="en-US" sz="2800" b="1"/>
              <a:t>：用来；　　　　</a:t>
            </a:r>
            <a:r>
              <a:rPr lang="zh-CN" altLang="en-US" sz="2800" b="1">
                <a:solidFill>
                  <a:schemeClr val="accent2"/>
                </a:solidFill>
              </a:rPr>
              <a:t>广</a:t>
            </a:r>
            <a:r>
              <a:rPr lang="zh-CN" altLang="en-US" sz="2800" b="1"/>
              <a:t>大：使</a:t>
            </a:r>
            <a:r>
              <a:rPr lang="en-US" altLang="zh-CN" sz="2800" b="1"/>
              <a:t>……</a:t>
            </a:r>
            <a:r>
              <a:rPr lang="zh-CN" altLang="en-US" sz="2800" b="1"/>
              <a:t>广博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成</a:t>
            </a:r>
            <a:r>
              <a:rPr lang="zh-CN" altLang="en-US" sz="2800" b="1"/>
              <a:t>学：成就　　　　</a:t>
            </a:r>
            <a:r>
              <a:rPr lang="zh-CN" altLang="en-US" sz="2800" b="1">
                <a:solidFill>
                  <a:schemeClr val="accent2"/>
                </a:solidFill>
              </a:rPr>
              <a:t>励</a:t>
            </a:r>
            <a:r>
              <a:rPr lang="zh-CN" altLang="en-US" sz="2800" b="1"/>
              <a:t>精</a:t>
            </a:r>
            <a:r>
              <a:rPr lang="en-US" altLang="zh-CN" sz="2800" b="1"/>
              <a:t>:</a:t>
            </a:r>
            <a:r>
              <a:rPr lang="zh-CN" altLang="en-US" sz="2800" b="1"/>
              <a:t>振奋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年</a:t>
            </a:r>
            <a:r>
              <a:rPr lang="zh-CN" altLang="en-US" sz="2800" b="1"/>
              <a:t>与时驰：年华　　　</a:t>
            </a:r>
            <a:r>
              <a:rPr lang="zh-CN" altLang="en-US" sz="2800" b="1">
                <a:solidFill>
                  <a:schemeClr val="accent2"/>
                </a:solidFill>
              </a:rPr>
              <a:t>意</a:t>
            </a:r>
            <a:r>
              <a:rPr lang="zh-CN" altLang="en-US" sz="2800" b="1"/>
              <a:t>与</a:t>
            </a:r>
            <a:r>
              <a:rPr lang="zh-CN" altLang="en-US" sz="2800" b="1">
                <a:solidFill>
                  <a:schemeClr val="accent2"/>
                </a:solidFill>
              </a:rPr>
              <a:t>日</a:t>
            </a:r>
            <a:r>
              <a:rPr lang="zh-CN" altLang="en-US" sz="2800" b="1"/>
              <a:t>去：意志；岁月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遂</a:t>
            </a:r>
            <a:r>
              <a:rPr lang="zh-CN" altLang="en-US" sz="2800" b="1"/>
              <a:t>成</a:t>
            </a:r>
            <a:r>
              <a:rPr lang="zh-CN" altLang="en-US" sz="2800" b="1">
                <a:solidFill>
                  <a:schemeClr val="accent2"/>
                </a:solidFill>
              </a:rPr>
              <a:t>枯落</a:t>
            </a:r>
            <a:r>
              <a:rPr lang="en-US" altLang="zh-CN" sz="2800" b="1"/>
              <a:t>:</a:t>
            </a:r>
            <a:r>
              <a:rPr lang="zh-CN" altLang="en-US" sz="2800" b="1"/>
              <a:t>最终；枯败；凋零。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2"/>
          <p:cNvSpPr txBox="1">
            <a:spLocks noChangeArrowheads="1"/>
          </p:cNvSpPr>
          <p:nvPr/>
        </p:nvSpPr>
        <p:spPr bwMode="auto">
          <a:xfrm>
            <a:off x="684213" y="1295400"/>
            <a:ext cx="8281987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30000"/>
              </a:lnSpc>
              <a:spcBef>
                <a:spcPct val="50000"/>
              </a:spcBef>
            </a:pPr>
            <a:r>
              <a:rPr kumimoji="1" lang="zh-CN" altLang="en-US" sz="3200" b="1">
                <a:solidFill>
                  <a:schemeClr val="accent2"/>
                </a:solidFill>
                <a:latin typeface="Times New Roman" pitchFamily="18" charset="0"/>
              </a:rPr>
              <a:t>夫君子之行，静以修身，俭以养德。</a:t>
            </a:r>
            <a:r>
              <a:rPr kumimoji="1" lang="zh-CN" alt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685800" y="2667000"/>
            <a:ext cx="76327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品德高尚、德才兼备的人，是依靠内心安静精力集中来修养身心的，是依靠俭朴的作风来培养品德的。</a:t>
            </a:r>
            <a:r>
              <a:rPr kumimoji="1" lang="zh-CN" altLang="en-US" sz="2800">
                <a:latin typeface="Times New Roman" pitchFamily="18" charset="0"/>
              </a:rPr>
              <a:t> </a:t>
            </a: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685800" y="4191000"/>
            <a:ext cx="7561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chemeClr val="accent2"/>
                </a:solidFill>
                <a:latin typeface="Times New Roman" pitchFamily="18" charset="0"/>
              </a:rPr>
              <a:t>非淡泊无以明志，非宁静无以致远。</a:t>
            </a:r>
            <a:r>
              <a:rPr kumimoji="1" lang="zh-CN" alt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85800" y="5105400"/>
            <a:ext cx="7200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不看轻世俗的名利，就不能明确自己的志向，不是身心宁静就不能实现远大的理想。 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684213" y="333375"/>
            <a:ext cx="52562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5400" b="1">
                <a:solidFill>
                  <a:srgbClr val="FF0000"/>
                </a:solidFill>
                <a:latin typeface="Times New Roman" pitchFamily="18" charset="0"/>
              </a:rPr>
              <a:t>译文：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2"/>
          <p:cNvSpPr txBox="1">
            <a:spLocks noChangeArrowheads="1"/>
          </p:cNvSpPr>
          <p:nvPr/>
        </p:nvSpPr>
        <p:spPr bwMode="auto">
          <a:xfrm>
            <a:off x="214313" y="260350"/>
            <a:ext cx="8929687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30000"/>
              </a:lnSpc>
              <a:spcBef>
                <a:spcPct val="50000"/>
              </a:spcBef>
            </a:pPr>
            <a:r>
              <a:rPr kumimoji="1" lang="zh-CN" altLang="en-US" sz="2800" b="1">
                <a:solidFill>
                  <a:schemeClr val="accent2"/>
                </a:solidFill>
                <a:latin typeface="Times New Roman" pitchFamily="18" charset="0"/>
              </a:rPr>
              <a:t>夫学须静也，才须学也。非学无以广才，非志无以成学。</a:t>
            </a:r>
            <a:r>
              <a:rPr kumimoji="1" lang="zh-CN" altLang="en-US" sz="24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endParaRPr kumimoji="1" lang="zh-CN" altLang="en-US" sz="2400">
              <a:latin typeface="Times New Roman" pitchFamily="18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81000" y="1268413"/>
            <a:ext cx="793591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学习必须专心致志，增长才干必须刻苦学习。不努力学习就不能增长才智，不明确志向就不能在学习上获得成就。 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395288" y="2438400"/>
            <a:ext cx="7561262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30000"/>
              </a:lnSpc>
              <a:spcBef>
                <a:spcPct val="50000"/>
              </a:spcBef>
            </a:pPr>
            <a:r>
              <a:rPr kumimoji="1" lang="zh-CN" altLang="en-US" sz="2800" b="1">
                <a:solidFill>
                  <a:schemeClr val="accent2"/>
                </a:solidFill>
                <a:latin typeface="Times New Roman" pitchFamily="18" charset="0"/>
              </a:rPr>
              <a:t>淫慢则不能励精，险躁则不能治性。 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57200" y="3810000"/>
            <a:ext cx="7200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过度享乐和怠惰散漫就不能振奋精神，轻浮急躁就不能陶冶性情。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83899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30000"/>
              </a:lnSpc>
              <a:spcBef>
                <a:spcPct val="50000"/>
              </a:spcBef>
            </a:pPr>
            <a:r>
              <a:rPr kumimoji="1" lang="zh-CN" altLang="en-US" sz="2800" b="1">
                <a:solidFill>
                  <a:schemeClr val="accent2"/>
                </a:solidFill>
                <a:latin typeface="Times New Roman" pitchFamily="18" charset="0"/>
              </a:rPr>
              <a:t>年与时驰，意与日去，遂成枯落，多不接世，悲守穷庐，将复何及</a:t>
            </a:r>
            <a:r>
              <a:rPr kumimoji="1"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!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68313" y="2781300"/>
            <a:ext cx="76327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</a:rPr>
              <a:t>年华随着光阴流逝，意志随着岁月消磨，最后就像枯枝败叶那样（成了无所作为的人）对社会没有任何用处，（到那时，）守在破房子里，悲伤叹息，又怎么来得及呢？（穷庐，亦可解为空虚的心灵。）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IMG0012"/>
          <p:cNvPicPr>
            <a:picLocks noChangeAspect="1" noChangeArrowheads="1"/>
          </p:cNvPicPr>
          <p:nvPr/>
        </p:nvPicPr>
        <p:blipFill>
          <a:blip r:embed="rId2">
            <a:lum bright="50000" contrast="-6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250825" y="1828800"/>
            <a:ext cx="8893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>
                <a:latin typeface="Times New Roman" pitchFamily="18" charset="0"/>
              </a:rPr>
              <a:t>1</a:t>
            </a:r>
            <a:r>
              <a:rPr kumimoji="1" lang="zh-CN" altLang="en-US" sz="4000" b="1">
                <a:latin typeface="Times New Roman" pitchFamily="18" charset="0"/>
              </a:rPr>
              <a:t>、诸葛亮写这封信的用意是什么？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0" y="381000"/>
            <a:ext cx="533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3200" b="1">
                <a:solidFill>
                  <a:srgbClr val="009900"/>
                </a:solidFill>
                <a:latin typeface="Times New Roman" pitchFamily="18" charset="0"/>
              </a:rPr>
              <a:t>探究学习</a:t>
            </a:r>
            <a:r>
              <a:rPr kumimoji="1" lang="en-US" altLang="zh-CN" sz="3200" b="1">
                <a:solidFill>
                  <a:srgbClr val="009900"/>
                </a:solidFill>
                <a:latin typeface="Times New Roman" pitchFamily="18" charset="0"/>
              </a:rPr>
              <a:t>----</a:t>
            </a:r>
            <a:r>
              <a:rPr kumimoji="1" lang="zh-CN" altLang="en-US" sz="3200" b="1">
                <a:solidFill>
                  <a:srgbClr val="009900"/>
                </a:solidFill>
                <a:latin typeface="Times New Roman" pitchFamily="18" charset="0"/>
              </a:rPr>
              <a:t>班级交流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200400"/>
            <a:ext cx="87137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     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主旨是劝勉儿子勤学立志，修身养性，</a:t>
            </a:r>
            <a:r>
              <a:rPr kumimoji="1" lang="zh-CN" altLang="en-US" sz="3600" b="1">
                <a:solidFill>
                  <a:srgbClr val="FF0000"/>
                </a:solidFill>
              </a:rPr>
              <a:t>以此培养自己的品德。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要从淡泊宁静中下功夫，最忌怠惰险躁。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IMG0012"/>
          <p:cNvPicPr>
            <a:picLocks noChangeAspect="1" noChangeArrowheads="1"/>
          </p:cNvPicPr>
          <p:nvPr/>
        </p:nvPicPr>
        <p:blipFill>
          <a:blip r:embed="rId2">
            <a:lum bright="50000" contrast="-6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2</a:t>
            </a:r>
            <a:r>
              <a:rPr kumimoji="1" lang="zh-CN" altLang="en-US" sz="3200" b="1">
                <a:latin typeface="Times New Roman" pitchFamily="18" charset="0"/>
              </a:rPr>
              <a:t>、本文就哪几方面进行了论述？这几个方面是如何展开论述的？你能再补充一个论据（道理或事实均可）吗？</a:t>
            </a:r>
            <a:endParaRPr kumimoji="1" lang="zh-CN" altLang="en-US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0" y="152400"/>
            <a:ext cx="6916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800" b="1">
                <a:solidFill>
                  <a:srgbClr val="009900"/>
                </a:solidFill>
              </a:rPr>
              <a:t>探究学习</a:t>
            </a:r>
            <a:r>
              <a:rPr kumimoji="1" lang="en-US" altLang="zh-CN" sz="2800" b="1">
                <a:solidFill>
                  <a:srgbClr val="009900"/>
                </a:solidFill>
              </a:rPr>
              <a:t>-----</a:t>
            </a:r>
            <a:r>
              <a:rPr kumimoji="1" lang="zh-CN" altLang="en-US" sz="2800" b="1">
                <a:solidFill>
                  <a:srgbClr val="009900"/>
                </a:solidFill>
              </a:rPr>
              <a:t>班级交流（小组内合作解决）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2438400"/>
            <a:ext cx="88931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A.</a:t>
            </a:r>
            <a:r>
              <a:rPr kumimoji="1"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就学习和做人两个方面进行了论述。</a:t>
            </a:r>
          </a:p>
          <a:p>
            <a:endParaRPr kumimoji="1" lang="zh-CN" altLang="en-US" sz="36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kumimoji="1"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kumimoji="1" lang="en-US" altLang="zh-CN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B.</a:t>
            </a:r>
            <a:r>
              <a:rPr kumimoji="1"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无论做人还是学习，作者都强调一个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“</a:t>
            </a:r>
            <a:r>
              <a:rPr kumimoji="1"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静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”</a:t>
            </a:r>
            <a:r>
              <a:rPr kumimoji="1"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字，修身要静，学习要静，获得成功也取决于静，把失败归结于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“</a:t>
            </a:r>
            <a:r>
              <a:rPr kumimoji="1"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躁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”</a:t>
            </a:r>
            <a:r>
              <a:rPr kumimoji="1"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字，把静、躁加以对比，增强了论述的效果。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  <p:bldP spid="143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839200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</a:rPr>
              <a:t>薛谈学讴，自足而归，知不足而得返。就是“躁”的最好的例证。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</a:rPr>
              <a:t>乐羊子学一年即返，后被妻子感动，复返求学，终有所成。也是“躁”的最好的例证。</a:t>
            </a:r>
          </a:p>
          <a:p>
            <a:pPr>
              <a:spcBef>
                <a:spcPct val="50000"/>
              </a:spcBef>
            </a:pPr>
            <a:endParaRPr kumimoji="1" lang="en-US" altLang="zh-CN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IMG0012"/>
          <p:cNvPicPr>
            <a:picLocks noChangeAspect="1" noChangeArrowheads="1"/>
          </p:cNvPicPr>
          <p:nvPr/>
        </p:nvPicPr>
        <p:blipFill>
          <a:blip r:embed="rId2">
            <a:lum bright="50000" contrast="-60000"/>
          </a:blip>
          <a:srcRect/>
          <a:stretch>
            <a:fillRect/>
          </a:stretch>
        </p:blipFill>
        <p:spPr bwMode="auto">
          <a:xfrm>
            <a:off x="533400" y="0"/>
            <a:ext cx="861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381000" y="1143000"/>
            <a:ext cx="813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3.</a:t>
            </a:r>
            <a:r>
              <a:rPr kumimoji="1" lang="zh-CN" altLang="en-US" sz="3600" b="1">
                <a:latin typeface="Times New Roman" pitchFamily="18" charset="0"/>
              </a:rPr>
              <a:t>诸葛亮认为成才成学的条件是什么？</a:t>
            </a:r>
            <a:r>
              <a:rPr kumimoji="1" lang="zh-CN" alt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2276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latin typeface="Times New Roman" pitchFamily="18" charset="0"/>
              </a:rPr>
              <a:t>        </a:t>
            </a:r>
            <a:endParaRPr kumimoji="1" lang="en-US" altLang="zh-CN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0" y="228600"/>
            <a:ext cx="476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009900"/>
                </a:solidFill>
              </a:rPr>
              <a:t>探究学习</a:t>
            </a:r>
            <a:r>
              <a:rPr kumimoji="1" lang="en-US" altLang="zh-CN" sz="3600" b="1">
                <a:solidFill>
                  <a:srgbClr val="009900"/>
                </a:solidFill>
              </a:rPr>
              <a:t>------</a:t>
            </a:r>
            <a:r>
              <a:rPr kumimoji="1" lang="zh-CN" altLang="en-US" sz="3600" b="1">
                <a:solidFill>
                  <a:srgbClr val="009900"/>
                </a:solidFill>
              </a:rPr>
              <a:t>班级交流</a:t>
            </a: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381000" y="1524000"/>
            <a:ext cx="815340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1" lang="en-US" altLang="zh-CN" sz="3200" b="1">
              <a:solidFill>
                <a:srgbClr val="0000FF"/>
              </a:solidFill>
            </a:endParaRPr>
          </a:p>
          <a:p>
            <a:r>
              <a:rPr kumimoji="1" lang="en-US" altLang="zh-CN" sz="3200" b="1">
                <a:solidFill>
                  <a:srgbClr val="FF0000"/>
                </a:solidFill>
              </a:rPr>
              <a:t>                     </a:t>
            </a:r>
            <a:r>
              <a:rPr kumimoji="1" lang="zh-CN" altLang="en-US" sz="3200" b="1">
                <a:solidFill>
                  <a:srgbClr val="0000FF"/>
                </a:solidFill>
              </a:rPr>
              <a:t>志：</a:t>
            </a:r>
            <a:r>
              <a:rPr kumimoji="1" lang="zh-CN" altLang="en-US" sz="3200" b="1">
                <a:solidFill>
                  <a:srgbClr val="FF0000"/>
                </a:solidFill>
              </a:rPr>
              <a:t>以俭养德</a:t>
            </a:r>
          </a:p>
          <a:p>
            <a:r>
              <a:rPr kumimoji="1" lang="zh-CN" altLang="en-US" sz="3200" b="1">
                <a:solidFill>
                  <a:srgbClr val="FF0000"/>
                </a:solidFill>
              </a:rPr>
              <a:t>                     </a:t>
            </a:r>
            <a:r>
              <a:rPr kumimoji="1" lang="zh-CN" altLang="en-US" sz="3200" b="1">
                <a:solidFill>
                  <a:srgbClr val="0000FF"/>
                </a:solidFill>
              </a:rPr>
              <a:t>学：</a:t>
            </a:r>
            <a:r>
              <a:rPr kumimoji="1" lang="zh-CN" altLang="en-US" sz="3200" b="1">
                <a:solidFill>
                  <a:srgbClr val="FF0000"/>
                </a:solidFill>
              </a:rPr>
              <a:t>以静求学</a:t>
            </a:r>
          </a:p>
          <a:p>
            <a:r>
              <a:rPr kumimoji="1" lang="zh-CN" altLang="en-US" sz="3200" b="1">
                <a:solidFill>
                  <a:srgbClr val="0000FF"/>
                </a:solidFill>
              </a:rPr>
              <a:t>                     才：</a:t>
            </a:r>
            <a:r>
              <a:rPr kumimoji="1" lang="zh-CN" altLang="en-US" sz="3200" b="1">
                <a:solidFill>
                  <a:srgbClr val="FF0000"/>
                </a:solidFill>
              </a:rPr>
              <a:t>以学广才</a:t>
            </a:r>
          </a:p>
          <a:p>
            <a:r>
              <a:rPr lang="zh-CN" altLang="en-US" sz="2800" b="1">
                <a:solidFill>
                  <a:srgbClr val="006600"/>
                </a:solidFill>
              </a:rPr>
              <a:t>这三者是互相联系，缺一不可的。要想成才，就必须努力学习，要想学有所得，就必须确立大志 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6600"/>
                </a:solidFill>
              </a:rPr>
              <a:t>“志”是成才的前提，而“修身、养德”是成才的关键。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</a:rPr>
              <a:t>这就是诸葛亮的治学之道。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389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7772400" cy="935038"/>
          </a:xfrm>
        </p:spPr>
        <p:txBody>
          <a:bodyPr/>
          <a:lstStyle/>
          <a:p>
            <a:pPr eaLnBrk="1" hangingPunct="1"/>
            <a:r>
              <a:rPr lang="zh-CN" altLang="en-US" sz="60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蜀相</a:t>
            </a:r>
            <a:r>
              <a:rPr lang="zh-CN" altLang="en-US" b="1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（杜甫）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1385888"/>
            <a:ext cx="5616575" cy="5472112"/>
          </a:xfrm>
          <a:solidFill>
            <a:srgbClr val="FFFFFF">
              <a:alpha val="34901"/>
            </a:srgbClr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eaLnBrk="1" fontAlgn="ctr" hangingPunct="1">
              <a:lnSpc>
                <a:spcPct val="90000"/>
              </a:lnSpc>
              <a:buFontTx/>
              <a:buNone/>
            </a:pPr>
            <a:r>
              <a:rPr lang="zh-CN" altLang="en-US" sz="4000" b="1" smtClean="0">
                <a:solidFill>
                  <a:srgbClr val="000000"/>
                </a:solidFill>
                <a:ea typeface="经典繁行书"/>
                <a:cs typeface="经典繁行书"/>
              </a:rPr>
              <a:t>丞相祠堂何处寻？</a:t>
            </a:r>
          </a:p>
          <a:p>
            <a:pPr algn="ctr" eaLnBrk="1" fontAlgn="ctr" hangingPunct="1">
              <a:lnSpc>
                <a:spcPct val="90000"/>
              </a:lnSpc>
              <a:buFontTx/>
              <a:buNone/>
            </a:pPr>
            <a:r>
              <a:rPr lang="zh-CN" altLang="en-US" sz="4000" b="1" smtClean="0">
                <a:solidFill>
                  <a:srgbClr val="000000"/>
                </a:solidFill>
                <a:ea typeface="经典繁行书"/>
                <a:cs typeface="经典繁行书"/>
              </a:rPr>
              <a:t>锦官城外柏森森。</a:t>
            </a:r>
          </a:p>
          <a:p>
            <a:pPr algn="ctr" eaLnBrk="1" fontAlgn="ctr" hangingPunct="1">
              <a:lnSpc>
                <a:spcPct val="90000"/>
              </a:lnSpc>
              <a:buFontTx/>
              <a:buNone/>
            </a:pPr>
            <a:r>
              <a:rPr lang="zh-CN" altLang="en-US" sz="4000" b="1" smtClean="0">
                <a:solidFill>
                  <a:srgbClr val="000000"/>
                </a:solidFill>
                <a:ea typeface="经典繁行书"/>
                <a:cs typeface="经典繁行书"/>
              </a:rPr>
              <a:t>映阶碧草自春色，</a:t>
            </a:r>
          </a:p>
          <a:p>
            <a:pPr algn="ctr" eaLnBrk="1" fontAlgn="ctr" hangingPunct="1">
              <a:lnSpc>
                <a:spcPct val="90000"/>
              </a:lnSpc>
              <a:buFontTx/>
              <a:buNone/>
            </a:pPr>
            <a:r>
              <a:rPr lang="zh-CN" altLang="en-US" sz="4000" b="1" smtClean="0">
                <a:solidFill>
                  <a:srgbClr val="000000"/>
                </a:solidFill>
                <a:ea typeface="经典繁行书"/>
                <a:cs typeface="经典繁行书"/>
              </a:rPr>
              <a:t>隔叶黄鹂空好音。</a:t>
            </a:r>
          </a:p>
          <a:p>
            <a:pPr algn="ctr" eaLnBrk="1" fontAlgn="ctr" hangingPunct="1">
              <a:lnSpc>
                <a:spcPct val="90000"/>
              </a:lnSpc>
              <a:buFontTx/>
              <a:buNone/>
            </a:pPr>
            <a:r>
              <a:rPr lang="zh-CN" altLang="en-US" sz="4000" b="1" smtClean="0">
                <a:solidFill>
                  <a:srgbClr val="000000"/>
                </a:solidFill>
                <a:ea typeface="经典繁行书"/>
                <a:cs typeface="经典繁行书"/>
              </a:rPr>
              <a:t>三顾频烦天下计，</a:t>
            </a:r>
          </a:p>
          <a:p>
            <a:pPr algn="ctr" eaLnBrk="1" fontAlgn="ctr" hangingPunct="1">
              <a:lnSpc>
                <a:spcPct val="90000"/>
              </a:lnSpc>
              <a:buFontTx/>
              <a:buNone/>
            </a:pPr>
            <a:r>
              <a:rPr lang="zh-CN" altLang="en-US" sz="4000" b="1" smtClean="0">
                <a:solidFill>
                  <a:srgbClr val="000000"/>
                </a:solidFill>
                <a:ea typeface="经典繁行书"/>
                <a:cs typeface="经典繁行书"/>
              </a:rPr>
              <a:t>两朝开济老臣心。</a:t>
            </a:r>
          </a:p>
          <a:p>
            <a:pPr algn="ctr" eaLnBrk="1" fontAlgn="ctr" hangingPunct="1">
              <a:lnSpc>
                <a:spcPct val="90000"/>
              </a:lnSpc>
              <a:buFontTx/>
              <a:buNone/>
            </a:pPr>
            <a:r>
              <a:rPr lang="zh-CN" altLang="en-US" sz="4000" b="1" smtClean="0">
                <a:solidFill>
                  <a:srgbClr val="000000"/>
                </a:solidFill>
                <a:ea typeface="经典繁行书"/>
                <a:cs typeface="经典繁行书"/>
              </a:rPr>
              <a:t>出师未捷身先死，</a:t>
            </a:r>
          </a:p>
          <a:p>
            <a:pPr algn="ctr" eaLnBrk="1" fontAlgn="ctr" hangingPunct="1">
              <a:lnSpc>
                <a:spcPct val="90000"/>
              </a:lnSpc>
              <a:buFontTx/>
              <a:buNone/>
            </a:pPr>
            <a:r>
              <a:rPr lang="zh-CN" altLang="en-US" sz="4000" b="1" smtClean="0">
                <a:solidFill>
                  <a:srgbClr val="000000"/>
                </a:solidFill>
                <a:ea typeface="经典繁行书"/>
                <a:cs typeface="经典繁行书"/>
              </a:rPr>
              <a:t>长使英雄泪满襟</a:t>
            </a:r>
            <a:r>
              <a:rPr lang="en-US" altLang="zh-CN" sz="4000" b="1" smtClean="0">
                <a:solidFill>
                  <a:srgbClr val="000000"/>
                </a:solidFill>
              </a:rPr>
              <a:t>.</a:t>
            </a:r>
            <a:r>
              <a:rPr lang="en-US" altLang="zh-CN" sz="3600" b="1" smtClean="0">
                <a:solidFill>
                  <a:srgbClr val="000000"/>
                </a:solidFill>
              </a:rPr>
              <a:t>                   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0" y="2743200"/>
            <a:ext cx="2286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i="1">
                <a:solidFill>
                  <a:srgbClr val="CC0000"/>
                </a:solidFill>
                <a:latin typeface="楷体" pitchFamily="49" charset="-122"/>
                <a:ea typeface="楷体" pitchFamily="49" charset="-122"/>
              </a:rPr>
              <a:t>猜猜他</a:t>
            </a:r>
          </a:p>
          <a:p>
            <a:pPr>
              <a:spcBef>
                <a:spcPct val="50000"/>
              </a:spcBef>
            </a:pPr>
            <a:r>
              <a:rPr lang="zh-CN" altLang="en-US" sz="3600" b="1" i="1">
                <a:solidFill>
                  <a:srgbClr val="CC0000"/>
                </a:solidFill>
                <a:latin typeface="楷体" pitchFamily="49" charset="-122"/>
                <a:ea typeface="楷体" pitchFamily="49" charset="-122"/>
              </a:rPr>
              <a:t>是谁？ </a:t>
            </a:r>
          </a:p>
        </p:txBody>
      </p:sp>
      <p:sp>
        <p:nvSpPr>
          <p:cNvPr id="15364" name="AutoShape 6"/>
          <p:cNvSpPr>
            <a:spLocks noChangeArrowheads="1"/>
          </p:cNvSpPr>
          <p:nvPr/>
        </p:nvSpPr>
        <p:spPr bwMode="auto">
          <a:xfrm>
            <a:off x="1905000" y="35052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6297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 sz="2200" b="1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FF0000"/>
                </a:solidFill>
              </a:rPr>
              <a:t>第一课：宁静的力量</a:t>
            </a:r>
            <a:r>
              <a:rPr lang="zh-CN" altLang="en-US" sz="2200" b="1">
                <a:solidFill>
                  <a:srgbClr val="000000"/>
                </a:solidFill>
              </a:rPr>
              <a:t> </a:t>
            </a:r>
            <a:r>
              <a:rPr lang="zh-CN" altLang="en-US" sz="2200" b="1">
                <a:solidFill>
                  <a:srgbClr val="FF0000"/>
                </a:solidFill>
              </a:rPr>
              <a:t>。</a:t>
            </a:r>
            <a:r>
              <a:rPr lang="zh-CN" altLang="en-US" sz="2200" b="1">
                <a:solidFill>
                  <a:srgbClr val="0000FF"/>
                </a:solidFill>
              </a:rPr>
              <a:t>“静以修身”“ 非宁静无以致远”“夫学须静也”</a:t>
            </a:r>
            <a:r>
              <a:rPr lang="zh-CN" altLang="en-US" sz="2200" b="1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000000"/>
                </a:solidFill>
              </a:rPr>
              <a:t>　     他忠告孩子，宁静才能够修养身心，静思反省。而且学习的首要条件，就    是有安宁的环境。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006600"/>
                </a:solidFill>
              </a:rPr>
              <a:t>        现代人多数终日忙碌，你是否应在忙乱中静下来，反思人生方向？</a:t>
            </a:r>
            <a:r>
              <a:rPr lang="zh-CN" altLang="en-US" sz="2200" b="1">
                <a:solidFill>
                  <a:srgbClr val="000000"/>
                </a:solidFill>
              </a:rPr>
              <a:t> 　　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FF0000"/>
                </a:solidFill>
              </a:rPr>
              <a:t>第二课：节俭的力量。</a:t>
            </a:r>
            <a:r>
              <a:rPr lang="zh-CN" altLang="en-US" sz="2200" b="1">
                <a:solidFill>
                  <a:srgbClr val="000000"/>
                </a:solidFill>
              </a:rPr>
              <a:t> </a:t>
            </a:r>
            <a:r>
              <a:rPr lang="zh-CN" altLang="en-US" sz="2200" b="1">
                <a:solidFill>
                  <a:srgbClr val="0000FF"/>
                </a:solidFill>
              </a:rPr>
              <a:t>“俭以养德”</a:t>
            </a:r>
            <a:r>
              <a:rPr lang="zh-CN" altLang="en-US" sz="2200" b="1">
                <a:solidFill>
                  <a:srgbClr val="000000"/>
                </a:solidFill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000000"/>
                </a:solidFill>
              </a:rPr>
              <a:t>       他告知孩子要节俭，以培养自己的德行。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006600"/>
                </a:solidFill>
              </a:rPr>
              <a:t>       在鼓励消费的文明社会，你是否想过节俭的好处呢？ 　　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FF0000"/>
                </a:solidFill>
              </a:rPr>
              <a:t>第三课：计划的力量。</a:t>
            </a:r>
            <a:r>
              <a:rPr lang="zh-CN" altLang="en-US" sz="2200" b="1">
                <a:solidFill>
                  <a:srgbClr val="000000"/>
                </a:solidFill>
              </a:rPr>
              <a:t> </a:t>
            </a:r>
            <a:r>
              <a:rPr lang="zh-CN" altLang="en-US" sz="2200" b="1">
                <a:solidFill>
                  <a:srgbClr val="0000FF"/>
                </a:solidFill>
              </a:rPr>
              <a:t>“非淡泊无以明志 ，非宁静无以致远”</a:t>
            </a:r>
            <a:r>
              <a:rPr lang="zh-CN" altLang="en-US" sz="2200" b="1">
                <a:solidFill>
                  <a:srgbClr val="000000"/>
                </a:solidFill>
              </a:rPr>
              <a:t> 　　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000000"/>
                </a:solidFill>
              </a:rPr>
              <a:t>       告诉孩子要计划人生，不要事事讲求名利，才能够了解自己的志向。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000000"/>
                </a:solidFill>
              </a:rPr>
              <a:t>要静下来，才能够把细心计划将来。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006600"/>
                </a:solidFill>
              </a:rPr>
              <a:t>       面对未来，你有理想吗？你有使命感吗？你有自己的价值观吗？ 　　</a:t>
            </a:r>
          </a:p>
          <a:p>
            <a:pPr>
              <a:spcBef>
                <a:spcPct val="50000"/>
              </a:spcBef>
            </a:pPr>
            <a:r>
              <a:rPr lang="zh-CN" altLang="en-US" sz="2200" b="1">
                <a:solidFill>
                  <a:srgbClr val="000000"/>
                </a:solidFill>
              </a:rPr>
              <a:t>　　</a:t>
            </a:r>
          </a:p>
        </p:txBody>
      </p:sp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295400" y="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i="1">
                <a:solidFill>
                  <a:srgbClr val="663300"/>
                </a:solidFill>
                <a:latin typeface="Times New Roman" pitchFamily="18" charset="0"/>
              </a:rPr>
              <a:t>　　</a:t>
            </a:r>
            <a:r>
              <a:rPr lang="zh-CN" altLang="en-US" sz="2800" b="1" i="1">
                <a:solidFill>
                  <a:srgbClr val="800080"/>
                </a:solidFill>
                <a:latin typeface="Times New Roman" pitchFamily="18" charset="0"/>
              </a:rPr>
              <a:t>诸葛亮给儿子书信中的告诫 ：</a:t>
            </a:r>
            <a:r>
              <a:rPr lang="zh-CN" altLang="en-US" sz="2800" b="1">
                <a:solidFill>
                  <a:srgbClr val="80008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667000"/>
            <a:ext cx="8382000" cy="198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400" b="1" smtClean="0">
                <a:solidFill>
                  <a:srgbClr val="FF0000"/>
                </a:solidFill>
              </a:rPr>
              <a:t>第五课：增值的力量。</a:t>
            </a:r>
            <a:r>
              <a:rPr lang="zh-CN" altLang="en-US" sz="2400" b="1" smtClean="0">
                <a:solidFill>
                  <a:srgbClr val="000000"/>
                </a:solidFill>
              </a:rPr>
              <a:t>“</a:t>
            </a:r>
            <a:r>
              <a:rPr lang="zh-CN" altLang="en-US" sz="2400" b="1" smtClean="0">
                <a:solidFill>
                  <a:srgbClr val="0000FF"/>
                </a:solidFill>
              </a:rPr>
              <a:t>非学无以广才 ，非志无以成学</a:t>
            </a:r>
            <a:r>
              <a:rPr lang="zh-CN" altLang="en-US" sz="2400" b="1" smtClean="0">
                <a:solidFill>
                  <a:srgbClr val="000000"/>
                </a:solidFill>
              </a:rPr>
              <a:t>” 　</a:t>
            </a:r>
          </a:p>
          <a:p>
            <a:pPr eaLnBrk="1" hangingPunct="1">
              <a:buFontTx/>
              <a:buNone/>
            </a:pPr>
            <a:r>
              <a:rPr lang="zh-CN" altLang="en-US" sz="2400" b="1" smtClean="0">
                <a:solidFill>
                  <a:srgbClr val="000000"/>
                </a:solidFill>
              </a:rPr>
              <a:t>　  他忠告孩子，人生的投资要想增值先要立志，不愿意努力学习，就不能够增加自己的才干。但学习的过程中，没有决心和毅力就会半途而废。</a:t>
            </a:r>
          </a:p>
          <a:p>
            <a:pPr eaLnBrk="1" hangingPunct="1">
              <a:buFontTx/>
              <a:buNone/>
            </a:pPr>
            <a:r>
              <a:rPr lang="zh-CN" altLang="en-US" sz="2400" b="1" smtClean="0">
                <a:solidFill>
                  <a:srgbClr val="000000"/>
                </a:solidFill>
              </a:rPr>
              <a:t>     </a:t>
            </a:r>
            <a:r>
              <a:rPr lang="zh-CN" altLang="en-US" sz="2400" b="1" smtClean="0">
                <a:solidFill>
                  <a:srgbClr val="006600"/>
                </a:solidFill>
              </a:rPr>
              <a:t>你是否想过：一鼓作气的人多，坚持到底的人少的道理？</a:t>
            </a:r>
            <a:r>
              <a:rPr lang="zh-CN" altLang="en-US" sz="2400" b="1" smtClean="0">
                <a:solidFill>
                  <a:srgbClr val="000000"/>
                </a:solidFill>
              </a:rPr>
              <a:t>　</a:t>
            </a:r>
          </a:p>
        </p:txBody>
      </p:sp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381000" y="304800"/>
            <a:ext cx="8458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第四课：学习的力量。</a:t>
            </a:r>
            <a:r>
              <a:rPr lang="zh-CN" altLang="en-US" sz="2400" b="1">
                <a:solidFill>
                  <a:srgbClr val="000000"/>
                </a:solidFill>
              </a:rPr>
              <a:t> </a:t>
            </a:r>
            <a:r>
              <a:rPr lang="zh-CN" altLang="en-US" sz="2400" b="1">
                <a:solidFill>
                  <a:srgbClr val="0000FF"/>
                </a:solidFill>
              </a:rPr>
              <a:t>“夫学须静也， 才须学也”</a:t>
            </a:r>
            <a:r>
              <a:rPr lang="zh-CN" altLang="en-US" sz="2400" b="1">
                <a:solidFill>
                  <a:srgbClr val="000000"/>
                </a:solidFill>
              </a:rPr>
              <a:t> </a:t>
            </a:r>
          </a:p>
          <a:p>
            <a:r>
              <a:rPr lang="zh-CN" altLang="en-US" sz="2400" b="1">
                <a:solidFill>
                  <a:srgbClr val="000000"/>
                </a:solidFill>
              </a:rPr>
              <a:t>       告诉孩子宁静的环境对学习大有益处，配合专注的平静心境，就更加事半功倍。诸葛亮不信天才论，他相信才能是学习的结果。</a:t>
            </a:r>
          </a:p>
          <a:p>
            <a:r>
              <a:rPr lang="zh-CN" altLang="en-US" sz="2400" b="1">
                <a:solidFill>
                  <a:srgbClr val="006600"/>
                </a:solidFill>
              </a:rPr>
              <a:t>       你有否全心全力的学习？你是否相信努力才有成就？</a:t>
            </a:r>
          </a:p>
        </p:txBody>
      </p:sp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381000" y="5029200"/>
            <a:ext cx="8153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第六课：速度的力量。</a:t>
            </a:r>
            <a:r>
              <a:rPr lang="zh-CN" altLang="en-US" sz="2400" b="1">
                <a:solidFill>
                  <a:srgbClr val="000000"/>
                </a:solidFill>
              </a:rPr>
              <a:t>“</a:t>
            </a:r>
            <a:r>
              <a:rPr lang="zh-CN" altLang="en-US" sz="2400" b="1">
                <a:solidFill>
                  <a:srgbClr val="0000FF"/>
                </a:solidFill>
              </a:rPr>
              <a:t>淫慢则不能励精</a:t>
            </a:r>
            <a:r>
              <a:rPr lang="zh-CN" altLang="en-US" sz="2400" b="1">
                <a:solidFill>
                  <a:srgbClr val="000000"/>
                </a:solidFill>
              </a:rPr>
              <a:t>” 　　</a:t>
            </a:r>
          </a:p>
          <a:p>
            <a:r>
              <a:rPr lang="zh-CN" altLang="en-US" sz="2400" b="1">
                <a:solidFill>
                  <a:srgbClr val="000000"/>
                </a:solidFill>
              </a:rPr>
              <a:t>      他警告孩子凡事拖延就不能够快速的掌握要点。 </a:t>
            </a:r>
            <a:r>
              <a:rPr lang="zh-CN" altLang="en-US" sz="2400" b="1"/>
              <a:t>快人一步，不但容易达到理想，而且有更多的时间去修正与改善！</a:t>
            </a:r>
          </a:p>
          <a:p>
            <a:r>
              <a:rPr lang="zh-CN" altLang="en-US" sz="2400" b="1"/>
              <a:t>      </a:t>
            </a:r>
            <a:r>
              <a:rPr lang="zh-CN" altLang="en-US" sz="2400" b="1">
                <a:solidFill>
                  <a:srgbClr val="006600"/>
                </a:solidFill>
              </a:rPr>
              <a:t>你在学习、生活中是否有过懒惰、拖延的现象呢？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2"/>
          <p:cNvSpPr txBox="1">
            <a:spLocks noChangeArrowheads="1"/>
          </p:cNvSpPr>
          <p:nvPr/>
        </p:nvSpPr>
        <p:spPr bwMode="auto">
          <a:xfrm>
            <a:off x="0" y="609600"/>
            <a:ext cx="9144000" cy="4656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FF0000"/>
                </a:solidFill>
              </a:rPr>
              <a:t>第七课：性格的力量。</a:t>
            </a:r>
            <a:r>
              <a:rPr lang="zh-CN" altLang="en-US" sz="2600" b="1">
                <a:solidFill>
                  <a:srgbClr val="000000"/>
                </a:solidFill>
              </a:rPr>
              <a:t> “</a:t>
            </a:r>
            <a:r>
              <a:rPr lang="zh-CN" altLang="en-US" sz="2600" b="1">
                <a:solidFill>
                  <a:srgbClr val="0000FF"/>
                </a:solidFill>
              </a:rPr>
              <a:t>险躁则不能治性</a:t>
            </a:r>
            <a:r>
              <a:rPr lang="zh-CN" altLang="en-US" sz="2600" b="1">
                <a:solidFill>
                  <a:srgbClr val="000000"/>
                </a:solidFill>
              </a:rPr>
              <a:t>” 　　</a:t>
            </a:r>
          </a:p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000000"/>
                </a:solidFill>
              </a:rPr>
              <a:t>      诸葛亮忠告孩子，太过急躁就不能够陶冶性情。心理学家说：“</a:t>
            </a:r>
            <a:r>
              <a:rPr lang="zh-CN" altLang="en-US" sz="2600" b="1"/>
              <a:t>思想影响行为，行为影响习惯，习惯影响性格，性格影响命运。”</a:t>
            </a:r>
          </a:p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006600"/>
                </a:solidFill>
              </a:rPr>
              <a:t>      你要提升自己性格的品质吗？ 　</a:t>
            </a:r>
            <a:r>
              <a:rPr lang="zh-CN" altLang="en-US" sz="2600" b="1">
                <a:solidFill>
                  <a:srgbClr val="000000"/>
                </a:solidFill>
              </a:rPr>
              <a:t>　</a:t>
            </a:r>
          </a:p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FF0000"/>
                </a:solidFill>
              </a:rPr>
              <a:t>第八课：时间的力量。</a:t>
            </a:r>
            <a:r>
              <a:rPr lang="zh-CN" altLang="en-US" sz="2600" b="1">
                <a:solidFill>
                  <a:srgbClr val="000000"/>
                </a:solidFill>
              </a:rPr>
              <a:t> “</a:t>
            </a:r>
            <a:r>
              <a:rPr lang="zh-CN" altLang="en-US" sz="2600" b="1">
                <a:solidFill>
                  <a:srgbClr val="0000FF"/>
                </a:solidFill>
              </a:rPr>
              <a:t>年与时驰 ，意与岁去</a:t>
            </a:r>
            <a:r>
              <a:rPr lang="zh-CN" altLang="en-US" sz="2600" b="1">
                <a:solidFill>
                  <a:srgbClr val="000000"/>
                </a:solidFill>
              </a:rPr>
              <a:t>” 　　</a:t>
            </a:r>
          </a:p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000000"/>
                </a:solidFill>
              </a:rPr>
              <a:t>       他警告孩子时光飞逝如梭，意志力又会被时间消磨掉，“</a:t>
            </a:r>
            <a:r>
              <a:rPr lang="zh-CN" altLang="en-US" sz="2600" b="1"/>
              <a:t>少壮不努力，老大徒伤悲”。</a:t>
            </a:r>
          </a:p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rgbClr val="000000"/>
                </a:solidFill>
              </a:rPr>
              <a:t>        </a:t>
            </a:r>
            <a:r>
              <a:rPr lang="zh-CN" altLang="en-US" sz="2600" b="1">
                <a:solidFill>
                  <a:srgbClr val="006600"/>
                </a:solidFill>
              </a:rPr>
              <a:t>静心想一想，你有蹉跎岁月吗？ 　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2"/>
          <p:cNvSpPr txBox="1">
            <a:spLocks noChangeArrowheads="1"/>
          </p:cNvSpPr>
          <p:nvPr/>
        </p:nvSpPr>
        <p:spPr bwMode="auto">
          <a:xfrm>
            <a:off x="838200" y="2057400"/>
            <a:ext cx="79248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  <a:spcBef>
                <a:spcPct val="50000"/>
              </a:spcBef>
            </a:pPr>
            <a:r>
              <a:rPr kumimoji="1" lang="zh-CN" altLang="en-US" sz="4400" b="1">
                <a:latin typeface="Times New Roman" pitchFamily="18" charset="0"/>
              </a:rPr>
              <a:t>诸葛亮几千前对儿子说的话，今天还有意义吗？</a:t>
            </a:r>
          </a:p>
          <a:p>
            <a:pPr>
              <a:lnSpc>
                <a:spcPct val="180000"/>
              </a:lnSpc>
              <a:spcBef>
                <a:spcPct val="50000"/>
              </a:spcBef>
            </a:pPr>
            <a:r>
              <a:rPr kumimoji="1" lang="zh-CN" altLang="en-US" sz="4400" b="1">
                <a:latin typeface="Times New Roman" pitchFamily="18" charset="0"/>
              </a:rPr>
              <a:t>你如何理解？</a:t>
            </a:r>
          </a:p>
        </p:txBody>
      </p:sp>
      <p:sp>
        <p:nvSpPr>
          <p:cNvPr id="36866" name="AutoShape 4"/>
          <p:cNvSpPr>
            <a:spLocks noChangeArrowheads="1"/>
          </p:cNvSpPr>
          <p:nvPr/>
        </p:nvSpPr>
        <p:spPr bwMode="auto">
          <a:xfrm>
            <a:off x="762000" y="914400"/>
            <a:ext cx="1828800" cy="609600"/>
          </a:xfrm>
          <a:prstGeom prst="homePlate">
            <a:avLst>
              <a:gd name="adj" fmla="val 75000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3429000" y="11430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838200" y="990600"/>
            <a:ext cx="243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探究学习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ChangeArrowheads="1"/>
          </p:cNvSpPr>
          <p:nvPr/>
        </p:nvSpPr>
        <p:spPr bwMode="auto">
          <a:xfrm>
            <a:off x="0" y="188913"/>
            <a:ext cx="1981200" cy="838200"/>
          </a:xfrm>
          <a:prstGeom prst="homePlate">
            <a:avLst>
              <a:gd name="adj" fmla="val 59091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rgbClr val="808080"/>
            </a:outerShdw>
          </a:effectLst>
          <a:extLst>
            <a:ext uri="{91240B29-F687-4F45-9708-019B960494DF}"/>
          </a:extLst>
        </p:spPr>
        <p:txBody>
          <a:bodyPr wrap="none" anchor="ctr"/>
          <a:lstStyle/>
          <a:p>
            <a:pPr algn="ctr">
              <a:defRPr/>
            </a:pPr>
            <a:r>
              <a:rPr kumimoji="1" lang="en-US" altLang="zh-CN" sz="3200" dirty="0">
                <a:solidFill>
                  <a:srgbClr val="8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kumimoji="1"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巩固学习</a:t>
            </a:r>
            <a:endParaRPr kumimoji="1"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2608263" y="3573463"/>
            <a:ext cx="498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solidFill>
                <a:srgbClr val="800000"/>
              </a:solidFill>
              <a:latin typeface="宋体" charset="-122"/>
            </a:endParaRPr>
          </a:p>
        </p:txBody>
      </p:sp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1371600" y="1905000"/>
            <a:ext cx="6480175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800000"/>
                </a:solidFill>
                <a:latin typeface="宋体" charset="-122"/>
              </a:rPr>
              <a:t>    </a:t>
            </a:r>
            <a:r>
              <a:rPr kumimoji="1" lang="zh-CN" altLang="en-US" sz="3600" b="1">
                <a:solidFill>
                  <a:srgbClr val="800000"/>
                </a:solidFill>
                <a:latin typeface="宋体" charset="-122"/>
              </a:rPr>
              <a:t>放声朗读，找出文中你最喜欢文章的警句。</a:t>
            </a:r>
          </a:p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800000"/>
                </a:solidFill>
                <a:latin typeface="宋体" charset="-122"/>
              </a:rPr>
              <a:t>   谈谈你的理解和受到的启发，由此你联想到了哪些名人名言？一起分享吧！</a:t>
            </a:r>
            <a:endParaRPr kumimoji="1" lang="zh-CN" altLang="en-US" sz="3200" b="1">
              <a:solidFill>
                <a:srgbClr val="800000"/>
              </a:solidFill>
              <a:latin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2608263" y="3573463"/>
            <a:ext cx="498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solidFill>
                <a:srgbClr val="800000"/>
              </a:solidFill>
              <a:latin typeface="宋体" charset="-122"/>
            </a:endParaRP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533400" y="609600"/>
            <a:ext cx="81534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800000"/>
                </a:solidFill>
                <a:latin typeface="宋体" charset="-122"/>
              </a:rPr>
              <a:t>A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、</a:t>
            </a:r>
            <a:r>
              <a:rPr kumimoji="1" lang="zh-CN" altLang="en-US" sz="2800" b="1">
                <a:solidFill>
                  <a:srgbClr val="FF0066"/>
                </a:solidFill>
                <a:latin typeface="宋体" charset="-122"/>
              </a:rPr>
              <a:t>淡泊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：苟利国家，不求富贵（</a:t>
            </a:r>
            <a:r>
              <a:rPr kumimoji="1" lang="en-US" altLang="zh-CN" sz="2800" b="1">
                <a:solidFill>
                  <a:srgbClr val="800000"/>
                </a:solidFill>
                <a:latin typeface="宋体" charset="-122"/>
              </a:rPr>
              <a:t>《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礼记</a:t>
            </a:r>
            <a:r>
              <a:rPr kumimoji="1" lang="en-US" altLang="zh-CN" sz="2800" b="1">
                <a:solidFill>
                  <a:srgbClr val="800000"/>
                </a:solidFill>
                <a:latin typeface="宋体" charset="-122"/>
              </a:rPr>
              <a:t>》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）；不汲汲于富贵，不戚戚于贫贱（陶渊明）；水能性淡为吾友，竹解心虚即我师（白居易）</a:t>
            </a:r>
            <a:r>
              <a:rPr kumimoji="1" lang="en-US" altLang="zh-CN" sz="2800" b="1">
                <a:solidFill>
                  <a:srgbClr val="800000"/>
                </a:solidFill>
                <a:latin typeface="宋体" charset="-122"/>
              </a:rPr>
              <a:t>;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心闲天地本来宽。（陆游）</a:t>
            </a:r>
          </a:p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800000"/>
                </a:solidFill>
                <a:latin typeface="宋体" charset="-122"/>
              </a:rPr>
              <a:t>B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、</a:t>
            </a:r>
            <a:r>
              <a:rPr kumimoji="1" lang="zh-CN" altLang="en-US" sz="2800" b="1">
                <a:solidFill>
                  <a:srgbClr val="FF0066"/>
                </a:solidFill>
                <a:latin typeface="宋体" charset="-122"/>
              </a:rPr>
              <a:t>立志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：古之成大事者不惟有超世之材，亦有坚忍不拔之志（苏轼）</a:t>
            </a:r>
            <a:r>
              <a:rPr kumimoji="1" lang="en-US" altLang="zh-CN" sz="2800" b="1">
                <a:solidFill>
                  <a:srgbClr val="800000"/>
                </a:solidFill>
                <a:latin typeface="宋体" charset="-122"/>
              </a:rPr>
              <a:t>;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长风破浪会有时，直挂云帆济沧海（李白）；安得广厦千万间，大庇天下寒士俱欢颜；穷且益坚，不坠青云之志（王勃）；志当存高远（诸葛亮）</a:t>
            </a:r>
          </a:p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800000"/>
                </a:solidFill>
                <a:latin typeface="宋体" charset="-122"/>
              </a:rPr>
              <a:t>C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、</a:t>
            </a:r>
            <a:r>
              <a:rPr kumimoji="1" lang="zh-CN" altLang="en-US" sz="2800" b="1">
                <a:solidFill>
                  <a:srgbClr val="FF0066"/>
                </a:solidFill>
                <a:latin typeface="宋体" charset="-122"/>
              </a:rPr>
              <a:t>惜时</a:t>
            </a:r>
            <a:r>
              <a:rPr kumimoji="1" lang="zh-CN" altLang="en-US" sz="2800" b="1">
                <a:solidFill>
                  <a:srgbClr val="800000"/>
                </a:solidFill>
                <a:latin typeface="宋体" charset="-122"/>
              </a:rPr>
              <a:t>：志士惜日短，愁人知夜长（傅玄）；浪费时间是一桩大罪过（卢梭）；时间有三种步伐，未来的时间踟蹰接近，现在的时间似矢飞去，过去的时间永远静止。（席勒）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2"/>
          <p:cNvSpPr txBox="1">
            <a:spLocks noChangeArrowheads="1"/>
          </p:cNvSpPr>
          <p:nvPr/>
        </p:nvSpPr>
        <p:spPr bwMode="auto">
          <a:xfrm>
            <a:off x="0" y="152400"/>
            <a:ext cx="92964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Comic Sans MS" pitchFamily="66" charset="0"/>
              </a:rPr>
              <a:t>（</a:t>
            </a:r>
            <a:r>
              <a:rPr lang="en-US" altLang="zh-CN" sz="2800" b="1">
                <a:latin typeface="Comic Sans MS" pitchFamily="66" charset="0"/>
              </a:rPr>
              <a:t>1</a:t>
            </a:r>
            <a:r>
              <a:rPr lang="zh-CN" altLang="en-US" sz="2800" b="1">
                <a:latin typeface="Comic Sans MS" pitchFamily="66" charset="0"/>
              </a:rPr>
              <a:t>）</a:t>
            </a:r>
            <a:r>
              <a:rPr lang="zh-CN" altLang="en-US" sz="2800" b="1">
                <a:solidFill>
                  <a:srgbClr val="800000"/>
                </a:solidFill>
                <a:latin typeface="Comic Sans MS" pitchFamily="66" charset="0"/>
              </a:rPr>
              <a:t>解释词语：</a:t>
            </a:r>
            <a:r>
              <a:rPr lang="zh-CN" altLang="en-US" sz="2800" b="1">
                <a:latin typeface="Comic Sans MS" pitchFamily="66" charset="0"/>
              </a:rPr>
              <a:t> </a:t>
            </a:r>
          </a:p>
          <a:p>
            <a:r>
              <a:rPr lang="zh-CN" altLang="en-US" sz="2800" b="1"/>
              <a:t>   ①</a:t>
            </a:r>
            <a:r>
              <a:rPr lang="zh-CN" altLang="en-US" sz="2800" b="1">
                <a:latin typeface="Comic Sans MS" pitchFamily="66" charset="0"/>
              </a:rPr>
              <a:t>非淡泊无以明</a:t>
            </a:r>
            <a:r>
              <a:rPr lang="zh-CN" altLang="en-US" sz="2800" b="1" u="sng">
                <a:latin typeface="Comic Sans MS" pitchFamily="66" charset="0"/>
              </a:rPr>
              <a:t>志 </a:t>
            </a:r>
            <a:r>
              <a:rPr lang="zh-CN" altLang="en-US" sz="2800" b="1">
                <a:latin typeface="Comic Sans MS" pitchFamily="66" charset="0"/>
              </a:rPr>
              <a:t> （        ）</a:t>
            </a:r>
          </a:p>
          <a:p>
            <a:r>
              <a:rPr lang="zh-CN" altLang="en-US" sz="2800" b="1"/>
              <a:t>   ②</a:t>
            </a:r>
            <a:r>
              <a:rPr lang="zh-CN" altLang="en-US" sz="2800" b="1">
                <a:latin typeface="Comic Sans MS" pitchFamily="66" charset="0"/>
              </a:rPr>
              <a:t>非</a:t>
            </a:r>
            <a:r>
              <a:rPr lang="zh-CN" altLang="en-US" sz="2800" b="1" u="sng">
                <a:latin typeface="Comic Sans MS" pitchFamily="66" charset="0"/>
              </a:rPr>
              <a:t>志</a:t>
            </a:r>
            <a:r>
              <a:rPr lang="zh-CN" altLang="en-US" sz="2800" b="1">
                <a:latin typeface="Comic Sans MS" pitchFamily="66" charset="0"/>
              </a:rPr>
              <a:t>无以成学    （        ）   </a:t>
            </a:r>
          </a:p>
          <a:p>
            <a:r>
              <a:rPr lang="zh-CN" altLang="en-US" sz="2800" b="1">
                <a:latin typeface="Comic Sans MS" pitchFamily="66" charset="0"/>
              </a:rPr>
              <a:t>  </a:t>
            </a:r>
            <a:r>
              <a:rPr lang="zh-CN" altLang="en-US" sz="2800" b="1"/>
              <a:t>③非宁静无以</a:t>
            </a:r>
            <a:r>
              <a:rPr lang="zh-CN" altLang="en-US" sz="2800" b="1" u="sng"/>
              <a:t>致远</a:t>
            </a:r>
            <a:r>
              <a:rPr lang="zh-CN" altLang="en-US" sz="2800" b="1"/>
              <a:t>  （             ）</a:t>
            </a:r>
          </a:p>
          <a:p>
            <a:r>
              <a:rPr lang="zh-CN" altLang="en-US" sz="2800" b="1"/>
              <a:t>   ④年与时</a:t>
            </a:r>
            <a:r>
              <a:rPr lang="zh-CN" altLang="en-US" sz="2800" b="1" u="sng"/>
              <a:t>驰  </a:t>
            </a:r>
            <a:r>
              <a:rPr lang="zh-CN" altLang="en-US" sz="2800" b="1"/>
              <a:t>（           ）</a:t>
            </a:r>
          </a:p>
          <a:p>
            <a:endParaRPr lang="zh-CN" altLang="en-US" sz="2800" b="1">
              <a:latin typeface="Comic Sans MS" pitchFamily="66" charset="0"/>
            </a:endParaRPr>
          </a:p>
          <a:p>
            <a:r>
              <a:rPr lang="zh-CN" altLang="en-US" sz="2800" b="1">
                <a:latin typeface="Comic Sans MS" pitchFamily="66" charset="0"/>
              </a:rPr>
              <a:t>（</a:t>
            </a:r>
            <a:r>
              <a:rPr lang="en-US" altLang="zh-CN" sz="2800" b="1">
                <a:latin typeface="Comic Sans MS" pitchFamily="66" charset="0"/>
              </a:rPr>
              <a:t>2</a:t>
            </a:r>
            <a:r>
              <a:rPr lang="zh-CN" altLang="en-US" sz="2800" b="1">
                <a:latin typeface="Comic Sans MS" pitchFamily="66" charset="0"/>
              </a:rPr>
              <a:t>）</a:t>
            </a:r>
            <a:r>
              <a:rPr lang="zh-CN" altLang="en-US" sz="2800" b="1">
                <a:solidFill>
                  <a:srgbClr val="800000"/>
                </a:solidFill>
                <a:latin typeface="Comic Sans MS" pitchFamily="66" charset="0"/>
              </a:rPr>
              <a:t>用现代汉语翻译下面的句子。</a:t>
            </a:r>
            <a:r>
              <a:rPr lang="zh-CN" altLang="en-US" sz="2800" b="1">
                <a:latin typeface="Comic Sans MS" pitchFamily="66" charset="0"/>
              </a:rPr>
              <a:t/>
            </a:r>
            <a:br>
              <a:rPr lang="zh-CN" altLang="en-US" sz="2800" b="1">
                <a:latin typeface="Comic Sans MS" pitchFamily="66" charset="0"/>
              </a:rPr>
            </a:br>
            <a:r>
              <a:rPr lang="zh-CN" altLang="en-US" sz="2800" b="1"/>
              <a:t> </a:t>
            </a:r>
            <a:r>
              <a:rPr lang="zh-CN" altLang="en-US" sz="2800" b="1">
                <a:latin typeface="Comic Sans MS" pitchFamily="66" charset="0"/>
              </a:rPr>
              <a:t>①</a:t>
            </a:r>
            <a:r>
              <a:rPr lang="zh-CN" altLang="en-US" sz="2800" b="1"/>
              <a:t> </a:t>
            </a:r>
            <a:r>
              <a:rPr lang="zh-CN" altLang="en-US" sz="2800" b="1">
                <a:latin typeface="Comic Sans MS" pitchFamily="66" charset="0"/>
              </a:rPr>
              <a:t>静以修身，</a:t>
            </a:r>
            <a:r>
              <a:rPr lang="zh-CN" altLang="en-US" sz="2800" b="1"/>
              <a:t> </a:t>
            </a:r>
            <a:r>
              <a:rPr lang="zh-CN" altLang="en-US" sz="2800" b="1">
                <a:latin typeface="Comic Sans MS" pitchFamily="66" charset="0"/>
              </a:rPr>
              <a:t>俭以养德</a:t>
            </a:r>
            <a:r>
              <a:rPr lang="zh-CN" altLang="en-US" sz="2800" b="1"/>
              <a:t> </a:t>
            </a:r>
            <a:endParaRPr lang="zh-CN" altLang="en-US" sz="2800" b="1">
              <a:latin typeface="Comic Sans MS" pitchFamily="66" charset="0"/>
            </a:endParaRPr>
          </a:p>
          <a:p>
            <a:r>
              <a:rPr lang="zh-CN" altLang="en-US" sz="2800" b="1">
                <a:latin typeface="Comic Sans MS" pitchFamily="66" charset="0"/>
              </a:rPr>
              <a:t> </a:t>
            </a:r>
            <a:r>
              <a:rPr lang="en-US" altLang="zh-CN" sz="2800" b="1"/>
              <a:t>—————————————————</a:t>
            </a:r>
            <a:r>
              <a:rPr lang="en-US" altLang="zh-CN" sz="2800" b="1">
                <a:latin typeface="Comic Sans MS" pitchFamily="66" charset="0"/>
              </a:rPr>
              <a:t>                 </a:t>
            </a:r>
            <a:br>
              <a:rPr lang="en-US" altLang="zh-CN" sz="2800" b="1">
                <a:latin typeface="Comic Sans MS" pitchFamily="66" charset="0"/>
              </a:rPr>
            </a:br>
            <a:r>
              <a:rPr lang="en-US" altLang="zh-CN" sz="2800" b="1"/>
              <a:t> </a:t>
            </a:r>
            <a:r>
              <a:rPr lang="en-US" altLang="zh-CN" sz="2800" b="1">
                <a:latin typeface="Comic Sans MS" pitchFamily="66" charset="0"/>
              </a:rPr>
              <a:t>②</a:t>
            </a:r>
            <a:r>
              <a:rPr lang="en-US" altLang="zh-CN" sz="2800" b="1"/>
              <a:t> </a:t>
            </a:r>
            <a:r>
              <a:rPr lang="zh-CN" altLang="en-US" sz="2800" b="1">
                <a:latin typeface="Comic Sans MS" pitchFamily="66" charset="0"/>
              </a:rPr>
              <a:t>非澹泊无以明志，非宁静无以致远</a:t>
            </a:r>
            <a:r>
              <a:rPr lang="zh-CN" altLang="en-US" sz="2800" b="1"/>
              <a:t> </a:t>
            </a:r>
            <a:endParaRPr lang="zh-CN" altLang="en-US" sz="2800" b="1">
              <a:latin typeface="Comic Sans MS" pitchFamily="66" charset="0"/>
            </a:endParaRPr>
          </a:p>
          <a:p>
            <a:r>
              <a:rPr lang="zh-CN" altLang="en-US" sz="2800" b="1">
                <a:latin typeface="Comic Sans MS" pitchFamily="66" charset="0"/>
              </a:rPr>
              <a:t> </a:t>
            </a:r>
            <a:r>
              <a:rPr lang="en-US" altLang="zh-CN" sz="2800" b="1"/>
              <a:t>—————————————————</a:t>
            </a:r>
            <a:r>
              <a:rPr lang="en-US" altLang="zh-CN" sz="2800" b="1">
                <a:latin typeface="Comic Sans MS" pitchFamily="66" charset="0"/>
              </a:rPr>
              <a:t/>
            </a:r>
            <a:br>
              <a:rPr lang="en-US" altLang="zh-CN" sz="2800" b="1">
                <a:latin typeface="Comic Sans MS" pitchFamily="66" charset="0"/>
              </a:rPr>
            </a:br>
            <a:r>
              <a:rPr lang="en-US" altLang="zh-CN" sz="2800" b="1"/>
              <a:t> </a:t>
            </a:r>
            <a:r>
              <a:rPr lang="en-US" altLang="zh-CN" sz="2800" b="1">
                <a:latin typeface="Comic Sans MS" pitchFamily="66" charset="0"/>
              </a:rPr>
              <a:t>③</a:t>
            </a:r>
            <a:r>
              <a:rPr lang="en-US" altLang="zh-CN" sz="2800" b="1"/>
              <a:t>  </a:t>
            </a:r>
            <a:r>
              <a:rPr lang="zh-CN" altLang="en-US" sz="2800" b="1" u="sng"/>
              <a:t>淫慢</a:t>
            </a:r>
            <a:r>
              <a:rPr lang="zh-CN" altLang="en-US" sz="2800" b="1"/>
              <a:t>则不能励精，</a:t>
            </a:r>
            <a:r>
              <a:rPr lang="zh-CN" altLang="en-US" sz="2800" b="1" u="sng"/>
              <a:t>险躁</a:t>
            </a:r>
            <a:r>
              <a:rPr lang="zh-CN" altLang="en-US" sz="2800" b="1"/>
              <a:t>则不能</a:t>
            </a:r>
            <a:r>
              <a:rPr lang="zh-CN" altLang="en-US" sz="2800" b="1" u="sng"/>
              <a:t>治性</a:t>
            </a:r>
            <a:r>
              <a:rPr lang="zh-CN" altLang="en-US" sz="2800" b="1"/>
              <a:t>。</a:t>
            </a:r>
            <a:r>
              <a:rPr lang="zh-CN" altLang="en-US" sz="2800"/>
              <a:t> </a:t>
            </a:r>
            <a:r>
              <a:rPr lang="zh-CN" altLang="en-US" sz="2800" b="1">
                <a:latin typeface="Comic Sans MS" pitchFamily="66" charset="0"/>
              </a:rPr>
              <a:t/>
            </a:r>
            <a:br>
              <a:rPr lang="zh-CN" altLang="en-US" sz="2800" b="1">
                <a:latin typeface="Comic Sans MS" pitchFamily="66" charset="0"/>
              </a:rPr>
            </a:br>
            <a:r>
              <a:rPr lang="zh-CN" altLang="en-US" sz="2800" b="1"/>
              <a:t> </a:t>
            </a:r>
            <a:r>
              <a:rPr lang="zh-CN" altLang="en-US" sz="2800" b="1">
                <a:latin typeface="Comic Sans MS" pitchFamily="66" charset="0"/>
              </a:rPr>
              <a:t>④</a:t>
            </a:r>
            <a:r>
              <a:rPr lang="zh-CN" altLang="en-US" sz="2800" b="1"/>
              <a:t> 悲守</a:t>
            </a:r>
            <a:r>
              <a:rPr lang="zh-CN" altLang="en-US" sz="2800" b="1" u="sng"/>
              <a:t>穷庐</a:t>
            </a:r>
            <a:r>
              <a:rPr lang="zh-CN" altLang="en-US" sz="2800" b="1"/>
              <a:t>，</a:t>
            </a:r>
            <a:r>
              <a:rPr lang="zh-CN" altLang="en-US" sz="2800" b="1" u="sng"/>
              <a:t>将复何及</a:t>
            </a:r>
            <a:r>
              <a:rPr lang="zh-CN" altLang="en-US" sz="2800" b="1"/>
              <a:t>！</a:t>
            </a:r>
          </a:p>
          <a:p>
            <a:endParaRPr lang="en-US" altLang="zh-CN" sz="28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ChangeArrowheads="1"/>
          </p:cNvSpPr>
          <p:nvPr/>
        </p:nvSpPr>
        <p:spPr bwMode="auto">
          <a:xfrm>
            <a:off x="457200" y="1903413"/>
            <a:ext cx="8382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 eaLnBrk="0" hangingPunct="0"/>
            <a:r>
              <a:rPr kumimoji="1" lang="en-US" altLang="zh-CN" sz="3200">
                <a:latin typeface="Times New Roman" pitchFamily="18" charset="0"/>
              </a:rPr>
              <a:t>   </a:t>
            </a:r>
            <a:r>
              <a:rPr kumimoji="1" lang="zh-CN" altLang="en-US" sz="3600" b="1">
                <a:latin typeface="Times New Roman" pitchFamily="18" charset="0"/>
              </a:rPr>
              <a:t>夫君子之行</a:t>
            </a:r>
            <a:r>
              <a:rPr kumimoji="1" lang="en-US" altLang="zh-CN" sz="3600" b="1">
                <a:latin typeface="Times New Roman" pitchFamily="18" charset="0"/>
              </a:rPr>
              <a:t>,</a:t>
            </a:r>
            <a:r>
              <a:rPr kumimoji="1" lang="zh-CN" altLang="en-US" sz="3600" b="1">
                <a:latin typeface="Times New Roman" pitchFamily="18" charset="0"/>
              </a:rPr>
              <a:t>静以修身，（               ）</a:t>
            </a:r>
            <a:r>
              <a:rPr kumimoji="1" lang="en-US" altLang="zh-CN" sz="3600" b="1">
                <a:latin typeface="Times New Roman" pitchFamily="18" charset="0"/>
              </a:rPr>
              <a:t>;</a:t>
            </a:r>
            <a:r>
              <a:rPr kumimoji="1" lang="zh-CN" altLang="en-US" sz="3600" b="1">
                <a:latin typeface="Times New Roman" pitchFamily="18" charset="0"/>
              </a:rPr>
              <a:t>非澹泊无以明志</a:t>
            </a:r>
            <a:r>
              <a:rPr kumimoji="1" lang="en-US" altLang="zh-CN" sz="3600" b="1">
                <a:latin typeface="Times New Roman" pitchFamily="18" charset="0"/>
              </a:rPr>
              <a:t>,</a:t>
            </a:r>
            <a:r>
              <a:rPr kumimoji="1" lang="zh-CN" altLang="en-US" sz="3600" b="1">
                <a:latin typeface="Times New Roman" pitchFamily="18" charset="0"/>
              </a:rPr>
              <a:t>（                         </a:t>
            </a:r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</a:rPr>
              <a:t>）。</a:t>
            </a:r>
          </a:p>
          <a:p>
            <a:pPr indent="266700" algn="just" eaLnBrk="0" hangingPunct="0"/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</a:rPr>
              <a:t>  夫学须静也，（              ），非学无以广才，（                    ）。淫慢则不能励精，（                          ）。年与时弛，  （                 ），遂成枯落，多不接世，悲守穷庐，将复何及！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3352800" y="457200"/>
            <a:ext cx="1770063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hlink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诫 子 书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5029200" y="914400"/>
            <a:ext cx="114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仿宋_GB2312" pitchFamily="49" charset="-122"/>
              </a:rPr>
              <a:t>诸葛亮</a:t>
            </a:r>
            <a:r>
              <a:rPr kumimoji="1" lang="zh-CN" altLang="en-US" sz="3200">
                <a:latin typeface="Times New Roman" panose="02020603050405020304" pitchFamily="18" charset="0"/>
                <a:ea typeface="华文新魏" pitchFamily="2" charset="-122"/>
              </a:rPr>
              <a:t>   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248400" y="1981200"/>
            <a:ext cx="18224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俭以养德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4267200" y="2514600"/>
            <a:ext cx="3051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非宁静无以致远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4267200" y="30480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kumimoji="1" lang="zh-CN" alt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才须学也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2514600" y="35814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非志无以成学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2252663" y="4144963"/>
            <a:ext cx="3043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险躁则不能治性</a:t>
            </a: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1219200" y="4724400"/>
            <a:ext cx="18224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意与日去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autoUpdateAnimBg="0"/>
      <p:bldP spid="50182" grpId="0" autoUpdateAnimBg="0"/>
      <p:bldP spid="50183" grpId="0" autoUpdateAnimBg="0"/>
      <p:bldP spid="50184" grpId="0" autoUpdateAnimBg="0"/>
      <p:bldP spid="50185" grpId="0" autoUpdateAnimBg="0"/>
      <p:bldP spid="5018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IMG0012"/>
          <p:cNvPicPr>
            <a:picLocks noChangeAspect="1" noChangeArrowheads="1"/>
          </p:cNvPicPr>
          <p:nvPr/>
        </p:nvPicPr>
        <p:blipFill>
          <a:blip r:embed="rId2">
            <a:lum bright="50000" contrast="-6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/>
            </a:r>
            <a:br>
              <a:rPr lang="en-US" altLang="zh-CN" sz="4000" smtClean="0"/>
            </a:br>
            <a:endParaRPr lang="en-US" altLang="zh-CN" sz="4000" smtClean="0"/>
          </a:p>
        </p:txBody>
      </p:sp>
      <p:pic>
        <p:nvPicPr>
          <p:cNvPr id="19461" name="Picture 5" descr="澹泊明志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37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宁静致远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0438"/>
            <a:ext cx="9144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6"/>
          <p:cNvSpPr txBox="1">
            <a:spLocks noChangeArrowheads="1"/>
          </p:cNvSpPr>
          <p:nvPr/>
        </p:nvSpPr>
        <p:spPr bwMode="auto">
          <a:xfrm>
            <a:off x="5867400" y="2757488"/>
            <a:ext cx="327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000" b="1">
                <a:solidFill>
                  <a:srgbClr val="FF0000"/>
                </a:solidFill>
                <a:latin typeface="Times New Roman" pitchFamily="18" charset="0"/>
              </a:rPr>
              <a:t>你知道他有哪些事迹吗？</a:t>
            </a:r>
          </a:p>
        </p:txBody>
      </p:sp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4800600" y="3429000"/>
            <a:ext cx="4648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CC0000"/>
                </a:solidFill>
              </a:rPr>
              <a:t>             </a:t>
            </a:r>
            <a:r>
              <a:rPr lang="zh-CN" altLang="en-US" sz="3200" b="1">
                <a:solidFill>
                  <a:srgbClr val="CC0000"/>
                </a:solidFill>
              </a:rPr>
              <a:t>三顾茅庐</a:t>
            </a:r>
          </a:p>
          <a:p>
            <a:r>
              <a:rPr lang="zh-CN" altLang="en-US" sz="3200" b="1">
                <a:solidFill>
                  <a:srgbClr val="CC0000"/>
                </a:solidFill>
              </a:rPr>
              <a:t>             草船借箭</a:t>
            </a:r>
          </a:p>
          <a:p>
            <a:r>
              <a:rPr lang="zh-CN" altLang="en-US" sz="3200" b="1">
                <a:solidFill>
                  <a:srgbClr val="CC0000"/>
                </a:solidFill>
              </a:rPr>
              <a:t>             七擒孟获</a:t>
            </a:r>
          </a:p>
          <a:p>
            <a:r>
              <a:rPr lang="zh-CN" altLang="en-US" sz="3200" b="1">
                <a:solidFill>
                  <a:srgbClr val="CC0000"/>
                </a:solidFill>
              </a:rPr>
              <a:t>             赤壁之战</a:t>
            </a:r>
          </a:p>
          <a:p>
            <a:r>
              <a:rPr lang="zh-CN" altLang="en-US" sz="3200" b="1">
                <a:solidFill>
                  <a:srgbClr val="CC0000"/>
                </a:solidFill>
              </a:rPr>
              <a:t>             空城计</a:t>
            </a:r>
          </a:p>
          <a:p>
            <a:r>
              <a:rPr lang="zh-CN" altLang="en-US" sz="3200" b="1">
                <a:solidFill>
                  <a:srgbClr val="CC0000"/>
                </a:solidFill>
              </a:rPr>
              <a:t>             挥泪斩马谡</a:t>
            </a:r>
          </a:p>
          <a:p>
            <a:pPr>
              <a:spcBef>
                <a:spcPct val="50000"/>
              </a:spcBef>
            </a:pPr>
            <a:endParaRPr lang="en-US" altLang="zh-CN" b="1"/>
          </a:p>
        </p:txBody>
      </p:sp>
      <p:pic>
        <p:nvPicPr>
          <p:cNvPr id="2" name="Picture 9" descr="b8405490682521c2a977a4d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867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WordArt 10"/>
          <p:cNvSpPr>
            <a:spLocks noChangeArrowheads="1" noChangeShapeType="1" noTextEdit="1"/>
          </p:cNvSpPr>
          <p:nvPr/>
        </p:nvSpPr>
        <p:spPr bwMode="auto">
          <a:xfrm rot="5400000">
            <a:off x="6019800" y="685800"/>
            <a:ext cx="2667000" cy="12954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6" lon="20699996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 fontAlgn="auto"/>
            <a:r>
              <a:rPr lang="zh-CN" altLang="en-US" sz="3600" kern="10">
                <a:ln w="9525">
                  <a:round/>
                  <a:headEnd/>
                  <a:tailEnd/>
                </a:ln>
                <a:solidFill>
                  <a:srgbClr val="CC0000"/>
                </a:solidFill>
                <a:latin typeface="宋体"/>
                <a:ea typeface="宋体"/>
              </a:rPr>
              <a:t>诸葛亮</a:t>
            </a:r>
          </a:p>
        </p:txBody>
      </p:sp>
      <p:sp>
        <p:nvSpPr>
          <p:cNvPr id="3" name="WordArt 11"/>
          <p:cNvSpPr>
            <a:spLocks noChangeArrowheads="1" noChangeShapeType="1" noTextEdit="1"/>
          </p:cNvSpPr>
          <p:nvPr/>
        </p:nvSpPr>
        <p:spPr bwMode="auto">
          <a:xfrm rot="5400000">
            <a:off x="3871912" y="3209926"/>
            <a:ext cx="1400175" cy="4572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3600" b="1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诸葛亮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  <p:bldP spid="163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IMG0012"/>
          <p:cNvPicPr>
            <a:picLocks noChangeAspect="1" noChangeArrowheads="1"/>
          </p:cNvPicPr>
          <p:nvPr/>
        </p:nvPicPr>
        <p:blipFill>
          <a:blip r:embed="rId2">
            <a:lum bright="50000" contrast="-6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116013" y="4076700"/>
            <a:ext cx="76327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36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出师一表真名士，千载谁堪伯仲间？</a:t>
            </a:r>
          </a:p>
          <a:p>
            <a:pPr>
              <a:defRPr/>
            </a:pPr>
            <a:r>
              <a:rPr kumimoji="1" lang="zh-CN" altLang="en-US" sz="36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丞相名垂汗简青，书台犹在谁复登？</a:t>
            </a:r>
          </a:p>
          <a:p>
            <a:pPr>
              <a:defRPr/>
            </a:pPr>
            <a:r>
              <a:rPr kumimoji="1" lang="zh-CN" altLang="en-US" sz="36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专待春雷惊梦回，一声长啸安天下。</a:t>
            </a:r>
          </a:p>
          <a:p>
            <a:pPr>
              <a:defRPr/>
            </a:pPr>
            <a:endParaRPr kumimoji="1"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smtClean="0"/>
              <a:t>前置学习</a:t>
            </a:r>
            <a:r>
              <a:rPr lang="en-US" altLang="zh-CN" b="1" smtClean="0"/>
              <a:t>------</a:t>
            </a:r>
            <a:r>
              <a:rPr lang="zh-CN" altLang="en-US" b="1" smtClean="0"/>
              <a:t>确定任务</a:t>
            </a:r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b="1" smtClean="0">
                <a:latin typeface="Times New Roman" pitchFamily="18" charset="0"/>
              </a:rPr>
              <a:t>1</a:t>
            </a:r>
            <a:r>
              <a:rPr kumimoji="1" lang="zh-CN" altLang="en-US" b="1" smtClean="0">
                <a:latin typeface="Times New Roman" pitchFamily="18" charset="0"/>
              </a:rPr>
              <a:t>、读准字音，熟读成诵。</a:t>
            </a:r>
          </a:p>
          <a:p>
            <a:endParaRPr lang="en-US" altLang="zh-CN" b="1" smtClean="0"/>
          </a:p>
          <a:p>
            <a:r>
              <a:rPr kumimoji="1" lang="en-US" altLang="zh-CN" b="1" smtClean="0">
                <a:latin typeface="Times New Roman" pitchFamily="18" charset="0"/>
              </a:rPr>
              <a:t>2</a:t>
            </a:r>
            <a:r>
              <a:rPr kumimoji="1" lang="zh-CN" altLang="en-US" b="1" smtClean="0">
                <a:latin typeface="Times New Roman" pitchFamily="18" charset="0"/>
              </a:rPr>
              <a:t>、精确翻译与理解文章，</a:t>
            </a:r>
            <a:r>
              <a:rPr kumimoji="1" lang="zh-CN" altLang="en-US" b="1" smtClean="0"/>
              <a:t>注意积累警句。</a:t>
            </a:r>
            <a:endParaRPr kumimoji="1" lang="zh-CN" altLang="en-US" b="1" smtClean="0">
              <a:latin typeface="Times New Roman" pitchFamily="18" charset="0"/>
            </a:endParaRPr>
          </a:p>
          <a:p>
            <a:endParaRPr lang="en-US" altLang="zh-CN" b="1" smtClean="0"/>
          </a:p>
          <a:p>
            <a:r>
              <a:rPr kumimoji="1" lang="en-US" altLang="zh-CN" b="1" smtClean="0">
                <a:latin typeface="Times New Roman" pitchFamily="18" charset="0"/>
              </a:rPr>
              <a:t>3</a:t>
            </a:r>
            <a:r>
              <a:rPr kumimoji="1" lang="zh-CN" altLang="en-US" b="1" smtClean="0">
                <a:latin typeface="Times New Roman" pitchFamily="18" charset="0"/>
              </a:rPr>
              <a:t>、领会文中深刻的人生理念和父对子的拳拳亲情。</a:t>
            </a:r>
          </a:p>
          <a:p>
            <a:endParaRPr lang="zh-CN" alt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IMG0012"/>
          <p:cNvPicPr>
            <a:picLocks noChangeAspect="1" noChangeArrowheads="1"/>
          </p:cNvPicPr>
          <p:nvPr/>
        </p:nvPicPr>
        <p:blipFill>
          <a:blip r:embed="rId2">
            <a:lum bright="50000" contrast="-6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382000" cy="579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663300"/>
                </a:solidFill>
                <a:latin typeface="黑体" pitchFamily="49" charset="-122"/>
                <a:ea typeface="黑体" pitchFamily="49" charset="-122"/>
              </a:rPr>
              <a:t>诸葛亮（</a:t>
            </a:r>
            <a:r>
              <a:rPr lang="en-US" altLang="zh-CN" b="1" smtClean="0">
                <a:solidFill>
                  <a:srgbClr val="663300"/>
                </a:solidFill>
                <a:latin typeface="黑体" pitchFamily="49" charset="-122"/>
                <a:ea typeface="黑体" pitchFamily="49" charset="-122"/>
              </a:rPr>
              <a:t>181</a:t>
            </a:r>
            <a:r>
              <a:rPr lang="en-US" altLang="zh-CN" b="1" smtClean="0">
                <a:solidFill>
                  <a:srgbClr val="663300"/>
                </a:solidFill>
                <a:ea typeface="黑体" pitchFamily="49" charset="-122"/>
              </a:rPr>
              <a:t>—</a:t>
            </a:r>
            <a:r>
              <a:rPr lang="en-US" altLang="zh-CN" b="1" smtClean="0">
                <a:solidFill>
                  <a:srgbClr val="663300"/>
                </a:solidFill>
                <a:latin typeface="黑体" pitchFamily="49" charset="-122"/>
                <a:ea typeface="黑体" pitchFamily="49" charset="-122"/>
              </a:rPr>
              <a:t>234</a:t>
            </a:r>
            <a:r>
              <a:rPr lang="zh-CN" altLang="en-US" b="1" smtClean="0">
                <a:solidFill>
                  <a:srgbClr val="663300"/>
                </a:solidFill>
                <a:latin typeface="黑体" pitchFamily="49" charset="-122"/>
                <a:ea typeface="黑体" pitchFamily="49" charset="-122"/>
              </a:rPr>
              <a:t>）：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663300"/>
                </a:solidFill>
                <a:latin typeface="黑体" pitchFamily="49" charset="-122"/>
                <a:ea typeface="黑体" pitchFamily="49" charset="-122"/>
              </a:rPr>
              <a:t>    复姓诸葛名亮，字孔明，卧龙先生。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663300"/>
                </a:solidFill>
                <a:latin typeface="黑体" pitchFamily="49" charset="-122"/>
                <a:ea typeface="黑体" pitchFamily="49" charset="-122"/>
              </a:rPr>
              <a:t>    琅琊阳都（今山东省沂水县）人，</a:t>
            </a: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三国时期</a:t>
            </a:r>
            <a:r>
              <a:rPr lang="zh-CN" altLang="en-US" b="1" smtClean="0">
                <a:solidFill>
                  <a:srgbClr val="663300"/>
                </a:solidFill>
                <a:latin typeface="黑体" pitchFamily="49" charset="-122"/>
                <a:ea typeface="黑体" pitchFamily="49" charset="-122"/>
              </a:rPr>
              <a:t>著名的</a:t>
            </a:r>
            <a:r>
              <a:rPr lang="zh-CN" altLang="en-US" b="1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</a:rPr>
              <a:t>政治家、军事家</a:t>
            </a:r>
            <a:r>
              <a:rPr lang="zh-CN" altLang="en-US" b="1" smtClean="0">
                <a:solidFill>
                  <a:srgbClr val="6633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 eaLnBrk="1" hangingPunct="1">
              <a:buFontTx/>
              <a:buNone/>
            </a:pPr>
            <a:r>
              <a:rPr kumimoji="1" lang="zh-CN" altLang="en-US" b="1" smtClean="0">
                <a:solidFill>
                  <a:srgbClr val="663300"/>
                </a:solidFill>
              </a:rPr>
              <a:t>        </a:t>
            </a:r>
            <a:r>
              <a:rPr lang="zh-CN" altLang="en-US" b="1" smtClean="0">
                <a:solidFill>
                  <a:srgbClr val="663300"/>
                </a:solidFill>
              </a:rPr>
              <a:t>作为一代历史伟人，他最大的功绩是辅佐刘备开创蜀国基业，</a:t>
            </a:r>
            <a:r>
              <a:rPr kumimoji="1" lang="zh-CN" altLang="en-US" b="1" smtClean="0">
                <a:solidFill>
                  <a:srgbClr val="663300"/>
                </a:solidFill>
              </a:rPr>
              <a:t>为此鞠躬尽瘁，死而后已，</a:t>
            </a:r>
            <a:r>
              <a:rPr lang="zh-CN" altLang="en-US" b="1" smtClean="0">
                <a:solidFill>
                  <a:srgbClr val="663300"/>
                </a:solidFill>
              </a:rPr>
              <a:t>被称为“</a:t>
            </a:r>
            <a:r>
              <a:rPr lang="zh-CN" altLang="en-US" b="1" smtClean="0">
                <a:solidFill>
                  <a:srgbClr val="0000FF"/>
                </a:solidFill>
              </a:rPr>
              <a:t>古今第一贤相</a:t>
            </a:r>
            <a:r>
              <a:rPr lang="zh-CN" altLang="en-US" b="1" smtClean="0">
                <a:solidFill>
                  <a:srgbClr val="663300"/>
                </a:solidFill>
              </a:rPr>
              <a:t>”。</a:t>
            </a:r>
          </a:p>
          <a:p>
            <a:pPr eaLnBrk="1" hangingPunct="1">
              <a:buFontTx/>
              <a:buNone/>
            </a:pPr>
            <a:r>
              <a:rPr kumimoji="1" lang="zh-CN" altLang="en-US" b="1" smtClean="0">
                <a:solidFill>
                  <a:srgbClr val="663300"/>
                </a:solidFill>
              </a:rPr>
              <a:t>         他更以淡泊明志，宁静致远的</a:t>
            </a:r>
            <a:r>
              <a:rPr kumimoji="1" lang="zh-CN" altLang="en-US" b="1" smtClean="0">
                <a:solidFill>
                  <a:srgbClr val="000099"/>
                </a:solidFill>
              </a:rPr>
              <a:t>高风亮节</a:t>
            </a:r>
            <a:r>
              <a:rPr kumimoji="1" lang="zh-CN" altLang="en-US" b="1" smtClean="0">
                <a:solidFill>
                  <a:srgbClr val="663300"/>
                </a:solidFill>
              </a:rPr>
              <a:t>及</a:t>
            </a:r>
            <a:r>
              <a:rPr lang="zh-CN" altLang="en-US" b="1" smtClean="0">
                <a:solidFill>
                  <a:srgbClr val="000099"/>
                </a:solidFill>
              </a:rPr>
              <a:t>道德文章</a:t>
            </a:r>
            <a:r>
              <a:rPr lang="zh-CN" altLang="en-US" b="1" smtClean="0">
                <a:solidFill>
                  <a:srgbClr val="663300"/>
                </a:solidFill>
              </a:rPr>
              <a:t>，</a:t>
            </a:r>
            <a:r>
              <a:rPr kumimoji="1" lang="zh-CN" altLang="en-US" b="1" smtClean="0">
                <a:solidFill>
                  <a:srgbClr val="663300"/>
                </a:solidFill>
              </a:rPr>
              <a:t>言传身教，惠及子女，</a:t>
            </a:r>
            <a:r>
              <a:rPr lang="zh-CN" altLang="en-US" b="1" smtClean="0">
                <a:solidFill>
                  <a:srgbClr val="663300"/>
                </a:solidFill>
              </a:rPr>
              <a:t>为后世楷模。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990600" y="228600"/>
            <a:ext cx="510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3200" b="1" i="1">
                <a:solidFill>
                  <a:srgbClr val="CC0000"/>
                </a:solidFill>
                <a:latin typeface="Times New Roman" pitchFamily="18" charset="0"/>
              </a:rPr>
              <a:t>前置学习</a:t>
            </a:r>
            <a:r>
              <a:rPr kumimoji="1" lang="en-US" altLang="zh-CN" sz="3200" b="1" i="1">
                <a:solidFill>
                  <a:srgbClr val="CC0000"/>
                </a:solidFill>
                <a:latin typeface="Times New Roman" pitchFamily="18" charset="0"/>
              </a:rPr>
              <a:t>-----</a:t>
            </a:r>
            <a:r>
              <a:rPr kumimoji="1" lang="zh-CN" altLang="en-US" sz="3200" b="1" i="1">
                <a:solidFill>
                  <a:srgbClr val="CC0000"/>
                </a:solidFill>
                <a:latin typeface="Times New Roman" pitchFamily="18" charset="0"/>
              </a:rPr>
              <a:t>走近诸葛亮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IMG0012"/>
          <p:cNvPicPr>
            <a:picLocks noChangeAspect="1" noChangeArrowheads="1"/>
          </p:cNvPicPr>
          <p:nvPr/>
        </p:nvPicPr>
        <p:blipFill>
          <a:blip r:embed="rId2">
            <a:lum bright="50000" contrast="-6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3152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smtClean="0"/>
              <a:t>           </a:t>
            </a:r>
            <a:r>
              <a:rPr lang="zh-CN" altLang="en-US" b="1" smtClean="0">
                <a:solidFill>
                  <a:srgbClr val="663300"/>
                </a:solidFill>
              </a:rPr>
              <a:t>诸葛亮在政治、军事上计谋超群，对后代的教育问题也十分重视。诸葛亮</a:t>
            </a:r>
            <a:r>
              <a:rPr lang="en-US" altLang="zh-CN" b="1" smtClean="0">
                <a:solidFill>
                  <a:schemeClr val="hlink"/>
                </a:solidFill>
              </a:rPr>
              <a:t>54</a:t>
            </a:r>
            <a:r>
              <a:rPr lang="zh-CN" altLang="en-US" b="1" smtClean="0">
                <a:solidFill>
                  <a:schemeClr val="hlink"/>
                </a:solidFill>
              </a:rPr>
              <a:t>岁</a:t>
            </a:r>
            <a:r>
              <a:rPr lang="zh-CN" altLang="en-US" b="1" smtClean="0">
                <a:solidFill>
                  <a:srgbClr val="663300"/>
                </a:solidFill>
              </a:rPr>
              <a:t>病逝五丈原军中的前夕，还写信给</a:t>
            </a:r>
            <a:r>
              <a:rPr lang="zh-CN" altLang="en-US" b="1" smtClean="0">
                <a:solidFill>
                  <a:schemeClr val="hlink"/>
                </a:solidFill>
              </a:rPr>
              <a:t>八岁的儿子诸葛瞻</a:t>
            </a:r>
            <a:r>
              <a:rPr lang="zh-CN" altLang="en-US" b="1" smtClean="0">
                <a:solidFill>
                  <a:srgbClr val="663300"/>
                </a:solidFill>
              </a:rPr>
              <a:t>，留下了流传百世的</a:t>
            </a:r>
            <a:r>
              <a:rPr lang="en-US" altLang="zh-CN" b="1" smtClean="0">
                <a:solidFill>
                  <a:srgbClr val="663300"/>
                </a:solidFill>
              </a:rPr>
              <a:t>《</a:t>
            </a:r>
            <a:r>
              <a:rPr lang="zh-CN" altLang="en-US" b="1" smtClean="0">
                <a:solidFill>
                  <a:srgbClr val="663300"/>
                </a:solidFill>
              </a:rPr>
              <a:t>诫子书</a:t>
            </a:r>
            <a:r>
              <a:rPr lang="en-US" altLang="zh-CN" b="1" smtClean="0">
                <a:solidFill>
                  <a:srgbClr val="663300"/>
                </a:solidFill>
              </a:rPr>
              <a:t>》</a:t>
            </a:r>
            <a:r>
              <a:rPr lang="zh-CN" altLang="en-US" b="1" smtClean="0">
                <a:solidFill>
                  <a:srgbClr val="663300"/>
                </a:solidFill>
              </a:rPr>
              <a:t>。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663300"/>
                </a:solidFill>
              </a:rPr>
              <a:t>       </a:t>
            </a:r>
            <a:r>
              <a:rPr lang="en-US" altLang="zh-CN" b="1" smtClean="0">
                <a:solidFill>
                  <a:srgbClr val="663300"/>
                </a:solidFill>
              </a:rPr>
              <a:t>《</a:t>
            </a:r>
            <a:r>
              <a:rPr lang="zh-CN" altLang="en-US" b="1" smtClean="0">
                <a:solidFill>
                  <a:srgbClr val="663300"/>
                </a:solidFill>
              </a:rPr>
              <a:t>诫子书</a:t>
            </a:r>
            <a:r>
              <a:rPr lang="en-US" altLang="zh-CN" b="1" smtClean="0">
                <a:solidFill>
                  <a:srgbClr val="663300"/>
                </a:solidFill>
              </a:rPr>
              <a:t>》</a:t>
            </a:r>
            <a:r>
              <a:rPr lang="zh-CN" altLang="en-US" b="1" smtClean="0">
                <a:solidFill>
                  <a:srgbClr val="663300"/>
                </a:solidFill>
              </a:rPr>
              <a:t>中关于</a:t>
            </a:r>
            <a:r>
              <a:rPr lang="zh-CN" altLang="en-US" b="1" smtClean="0">
                <a:solidFill>
                  <a:srgbClr val="000099"/>
                </a:solidFill>
              </a:rPr>
              <a:t>道德</a:t>
            </a:r>
            <a:r>
              <a:rPr lang="zh-CN" altLang="en-US" b="1" smtClean="0">
                <a:solidFill>
                  <a:srgbClr val="663300"/>
                </a:solidFill>
              </a:rPr>
              <a:t>、</a:t>
            </a:r>
            <a:r>
              <a:rPr lang="zh-CN" altLang="en-US" b="1" smtClean="0">
                <a:solidFill>
                  <a:srgbClr val="000099"/>
                </a:solidFill>
              </a:rPr>
              <a:t>修养</a:t>
            </a:r>
            <a:r>
              <a:rPr lang="zh-CN" altLang="en-US" b="1" smtClean="0">
                <a:solidFill>
                  <a:srgbClr val="663300"/>
                </a:solidFill>
              </a:rPr>
              <a:t>、</a:t>
            </a:r>
            <a:r>
              <a:rPr lang="zh-CN" altLang="en-US" b="1" smtClean="0">
                <a:solidFill>
                  <a:srgbClr val="000099"/>
                </a:solidFill>
              </a:rPr>
              <a:t>教育方法</a:t>
            </a:r>
            <a:r>
              <a:rPr lang="zh-CN" altLang="en-US" b="1" smtClean="0">
                <a:solidFill>
                  <a:srgbClr val="663300"/>
                </a:solidFill>
              </a:rPr>
              <a:t>的至理名言，影响着近二千年来诸葛家后裔的持续发展和我国有志青年积极进取。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990600" y="457200"/>
            <a:ext cx="5848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3200" b="1" i="1">
                <a:solidFill>
                  <a:srgbClr val="CC0000"/>
                </a:solidFill>
                <a:latin typeface="Times New Roman" pitchFamily="18" charset="0"/>
              </a:rPr>
              <a:t>前置学习</a:t>
            </a:r>
            <a:r>
              <a:rPr kumimoji="1" lang="en-US" altLang="zh-CN" sz="3200" b="1" i="1">
                <a:solidFill>
                  <a:srgbClr val="CC0000"/>
                </a:solidFill>
                <a:latin typeface="Times New Roman" pitchFamily="18" charset="0"/>
              </a:rPr>
              <a:t>-----</a:t>
            </a:r>
            <a:r>
              <a:rPr kumimoji="1" lang="zh-CN" altLang="en-US" sz="3200" b="1" i="1">
                <a:solidFill>
                  <a:srgbClr val="CC0000"/>
                </a:solidFill>
                <a:latin typeface="Times New Roman" pitchFamily="18" charset="0"/>
              </a:rPr>
              <a:t>背景简介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5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2819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6600" b="1" smtClean="0">
                <a:solidFill>
                  <a:srgbClr val="FF3300"/>
                </a:solidFill>
                <a:ea typeface="楷体" pitchFamily="49" charset="-122"/>
              </a:rPr>
              <a:t>听</a:t>
            </a:r>
            <a:r>
              <a:rPr lang="zh-CN" altLang="en-US" b="1" i="1" smtClean="0"/>
              <a:t>经典诵读</a:t>
            </a:r>
          </a:p>
          <a:p>
            <a:pPr eaLnBrk="1" hangingPunct="1">
              <a:buFontTx/>
              <a:buNone/>
            </a:pPr>
            <a:r>
              <a:rPr lang="zh-CN" altLang="en-US" sz="6600" b="1" smtClean="0">
                <a:solidFill>
                  <a:srgbClr val="FF3300"/>
                </a:solidFill>
                <a:ea typeface="楷体" pitchFamily="49" charset="-122"/>
              </a:rPr>
              <a:t>体会</a:t>
            </a:r>
            <a:r>
              <a:rPr lang="zh-CN" altLang="en-US" b="1" i="1" smtClean="0"/>
              <a:t>一个父亲对儿子的谆谆教诲、殷殷期望。</a:t>
            </a:r>
          </a:p>
          <a:p>
            <a:pPr eaLnBrk="1" hangingPunct="1"/>
            <a:endParaRPr lang="en-US" altLang="zh-CN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WordArt 4"/>
          <p:cNvSpPr>
            <a:spLocks noChangeArrowheads="1" noChangeShapeType="1" noTextEdit="1"/>
          </p:cNvSpPr>
          <p:nvPr/>
        </p:nvSpPr>
        <p:spPr bwMode="auto">
          <a:xfrm rot="-1473102">
            <a:off x="0" y="685800"/>
            <a:ext cx="3863975" cy="9540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r"/>
            <a:r>
              <a:rPr lang="zh-CN" altLang="en-US" sz="4000" b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宋体"/>
                <a:ea typeface="宋体"/>
              </a:rPr>
              <a:t>你准备好了吗？</a:t>
            </a:r>
          </a:p>
        </p:txBody>
      </p:sp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3048000" y="1219200"/>
            <a:ext cx="579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800000"/>
                </a:solidFill>
                <a:ea typeface="楷体" pitchFamily="49" charset="-122"/>
              </a:rPr>
              <a:t>前置学习</a:t>
            </a:r>
            <a:r>
              <a:rPr lang="en-US" altLang="zh-CN" sz="3200" b="1">
                <a:solidFill>
                  <a:srgbClr val="800000"/>
                </a:solidFill>
                <a:ea typeface="楷体" pitchFamily="49" charset="-122"/>
              </a:rPr>
              <a:t>-----</a:t>
            </a:r>
            <a:r>
              <a:rPr lang="zh-CN" altLang="en-US" sz="3200" b="1">
                <a:solidFill>
                  <a:srgbClr val="800000"/>
                </a:solidFill>
                <a:ea typeface="楷体" pitchFamily="49" charset="-122"/>
              </a:rPr>
              <a:t>检查预习</a:t>
            </a: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2603500" y="2209800"/>
            <a:ext cx="61722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3600" b="1">
                <a:latin typeface="新宋体" pitchFamily="49" charset="-122"/>
                <a:ea typeface="新宋体" pitchFamily="49" charset="-122"/>
              </a:rPr>
              <a:t>夫 （      ）</a:t>
            </a:r>
          </a:p>
          <a:p>
            <a:r>
              <a:rPr kumimoji="1" lang="zh-CN" altLang="en-US" sz="3600" b="1">
                <a:latin typeface="新宋体" pitchFamily="49" charset="-122"/>
                <a:ea typeface="新宋体" pitchFamily="49" charset="-122"/>
              </a:rPr>
              <a:t>澹 （      ） 泊 （     ）</a:t>
            </a:r>
          </a:p>
          <a:p>
            <a:r>
              <a:rPr kumimoji="1" lang="zh-CN" altLang="en-US" sz="3600" b="1">
                <a:latin typeface="新宋体" pitchFamily="49" charset="-122"/>
                <a:ea typeface="新宋体" pitchFamily="49" charset="-122"/>
              </a:rPr>
              <a:t>淫 （      ） 慢</a:t>
            </a:r>
          </a:p>
          <a:p>
            <a:r>
              <a:rPr kumimoji="1" lang="zh-CN" altLang="en-US" sz="3600" b="1">
                <a:latin typeface="新宋体" pitchFamily="49" charset="-122"/>
                <a:ea typeface="新宋体" pitchFamily="49" charset="-122"/>
              </a:rPr>
              <a:t>险     燥 （     ）</a:t>
            </a:r>
          </a:p>
          <a:p>
            <a:r>
              <a:rPr kumimoji="1" lang="zh-CN" altLang="en-US" sz="3600" b="1">
                <a:latin typeface="新宋体" pitchFamily="49" charset="-122"/>
                <a:ea typeface="新宋体" pitchFamily="49" charset="-122"/>
              </a:rPr>
              <a:t>遂 （      ）</a:t>
            </a:r>
          </a:p>
          <a:p>
            <a:r>
              <a:rPr kumimoji="1" lang="zh-CN" altLang="en-US" sz="3600" b="1">
                <a:latin typeface="楷体_GB2312"/>
                <a:ea typeface="楷体_GB2312"/>
                <a:cs typeface="楷体_GB2312"/>
              </a:rPr>
              <a:t>庐 （      ）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kumimoji="1" lang="zh-CN" altLang="en-US" sz="3600" b="1">
              <a:latin typeface="楷体_GB2312"/>
              <a:ea typeface="楷体_GB2312"/>
              <a:cs typeface="楷体_GB2312"/>
            </a:endParaRPr>
          </a:p>
          <a:p>
            <a:r>
              <a:rPr kumimoji="1" lang="zh-CN" altLang="en-US" b="1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2423</Words>
  <Application>WPS 演示</Application>
  <PresentationFormat>全屏显示(4:3)</PresentationFormat>
  <Paragraphs>154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经典繁行书</vt:lpstr>
      <vt:lpstr>楷体</vt:lpstr>
      <vt:lpstr>Times New Roman</vt:lpstr>
      <vt:lpstr>楷体_GB2312</vt:lpstr>
      <vt:lpstr>黑体</vt:lpstr>
      <vt:lpstr>新宋体</vt:lpstr>
      <vt:lpstr>Tahoma</vt:lpstr>
      <vt:lpstr>幼圆</vt:lpstr>
      <vt:lpstr>Comic Sans MS</vt:lpstr>
      <vt:lpstr>仿宋_GB2312</vt:lpstr>
      <vt:lpstr>华文新魏</vt:lpstr>
      <vt:lpstr>第一PPT模板网-WWW.1PPT.COM</vt:lpstr>
      <vt:lpstr>幻灯片 1</vt:lpstr>
      <vt:lpstr>蜀相（杜甫）</vt:lpstr>
      <vt:lpstr>幻灯片 3</vt:lpstr>
      <vt:lpstr>幻灯片 4</vt:lpstr>
      <vt:lpstr>前置学习------确定任务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第一PPT模板网-WWW.1PPT.COM_x000d_
</dc:description>
  <cp:lastModifiedBy>Microsoft</cp:lastModifiedBy>
  <cp:revision>49</cp:revision>
  <cp:lastPrinted>2113-01-01T00:00:00Z</cp:lastPrinted>
  <dcterms:created xsi:type="dcterms:W3CDTF">2012-04-11T13:16:00Z</dcterms:created>
  <dcterms:modified xsi:type="dcterms:W3CDTF">2016-11-17T03:25:45Z</dcterms:modified>
  <cp:category>第一PPT模板网-WWW.1PPT.COM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2052-10.1.0.6065</vt:lpwstr>
  </property>
</Properties>
</file>